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45"/>
  </p:notesMasterIdLst>
  <p:sldIdLst>
    <p:sldId id="304" r:id="rId2"/>
    <p:sldId id="260" r:id="rId3"/>
    <p:sldId id="258" r:id="rId4"/>
    <p:sldId id="307" r:id="rId5"/>
    <p:sldId id="305" r:id="rId6"/>
    <p:sldId id="308" r:id="rId7"/>
    <p:sldId id="309" r:id="rId8"/>
    <p:sldId id="312" r:id="rId9"/>
    <p:sldId id="310" r:id="rId10"/>
    <p:sldId id="313" r:id="rId11"/>
    <p:sldId id="263" r:id="rId12"/>
    <p:sldId id="314" r:id="rId13"/>
    <p:sldId id="264" r:id="rId14"/>
    <p:sldId id="262" r:id="rId15"/>
    <p:sldId id="317" r:id="rId16"/>
    <p:sldId id="320" r:id="rId17"/>
    <p:sldId id="319" r:id="rId18"/>
    <p:sldId id="318" r:id="rId19"/>
    <p:sldId id="321" r:id="rId20"/>
    <p:sldId id="322" r:id="rId21"/>
    <p:sldId id="323" r:id="rId22"/>
    <p:sldId id="271" r:id="rId23"/>
    <p:sldId id="324" r:id="rId24"/>
    <p:sldId id="325" r:id="rId25"/>
    <p:sldId id="326" r:id="rId26"/>
    <p:sldId id="328" r:id="rId27"/>
    <p:sldId id="329" r:id="rId28"/>
    <p:sldId id="282" r:id="rId29"/>
    <p:sldId id="327" r:id="rId30"/>
    <p:sldId id="330" r:id="rId31"/>
    <p:sldId id="331" r:id="rId32"/>
    <p:sldId id="335" r:id="rId33"/>
    <p:sldId id="289" r:id="rId34"/>
    <p:sldId id="266" r:id="rId35"/>
    <p:sldId id="334" r:id="rId36"/>
    <p:sldId id="333" r:id="rId37"/>
    <p:sldId id="332" r:id="rId38"/>
    <p:sldId id="269" r:id="rId39"/>
    <p:sldId id="267" r:id="rId40"/>
    <p:sldId id="281" r:id="rId41"/>
    <p:sldId id="284" r:id="rId42"/>
    <p:sldId id="336" r:id="rId43"/>
    <p:sldId id="299"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3947" autoAdjust="0"/>
  </p:normalViewPr>
  <p:slideViewPr>
    <p:cSldViewPr snapToGrid="0" snapToObjects="1">
      <p:cViewPr varScale="1">
        <p:scale>
          <a:sx n="123" d="100"/>
          <a:sy n="123" d="100"/>
        </p:scale>
        <p:origin x="114" y="312"/>
      </p:cViewPr>
      <p:guideLst>
        <p:guide orient="horz" pos="2160"/>
        <p:guide pos="3840"/>
      </p:guideLst>
    </p:cSldViewPr>
  </p:slideViewPr>
  <p:notesTextViewPr>
    <p:cViewPr>
      <p:scale>
        <a:sx n="1" d="1"/>
        <a:sy n="1" d="1"/>
      </p:scale>
      <p:origin x="0" y="0"/>
    </p:cViewPr>
  </p:notesTextViewPr>
  <p:sorterViewPr>
    <p:cViewPr>
      <p:scale>
        <a:sx n="100" d="100"/>
        <a:sy n="100" d="100"/>
      </p:scale>
      <p:origin x="0" y="-86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118740-3CBC-9F4C-9201-5029E8192959}" type="datetimeFigureOut">
              <a:rPr lang="ru-RU" smtClean="0"/>
              <a:t>19.11.2023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83CB58-4E0E-DB4D-AFEA-C14F481D13DD}" type="slidenum">
              <a:rPr lang="ru-RU" smtClean="0"/>
              <a:t>‹#›</a:t>
            </a:fld>
            <a:endParaRPr lang="ru-RU"/>
          </a:p>
        </p:txBody>
      </p:sp>
    </p:spTree>
    <p:extLst>
      <p:ext uri="{BB962C8B-B14F-4D97-AF65-F5344CB8AC3E}">
        <p14:creationId xmlns:p14="http://schemas.microsoft.com/office/powerpoint/2010/main" val="465055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2504f3b633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2504f3b633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371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74cfe2531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74cfe2531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535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B366-AEA4-A942-A97B-3CE796ED0CB0}" type="datetimeFigureOut">
              <a:rPr lang="ru-RU" smtClean="0"/>
              <a:t>19.11.2023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397055F-0053-8A47-84EB-058F47C1E116}" type="slidenum">
              <a:rPr lang="ru-RU" smtClean="0"/>
              <a:t>‹#›</a:t>
            </a:fld>
            <a:endParaRPr lang="ru-RU"/>
          </a:p>
        </p:txBody>
      </p:sp>
    </p:spTree>
    <p:extLst>
      <p:ext uri="{BB962C8B-B14F-4D97-AF65-F5344CB8AC3E}">
        <p14:creationId xmlns:p14="http://schemas.microsoft.com/office/powerpoint/2010/main" val="1805651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B366-AEA4-A942-A97B-3CE796ED0CB0}" type="datetimeFigureOut">
              <a:rPr lang="ru-RU" smtClean="0"/>
              <a:t>19.11.2023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397055F-0053-8A47-84EB-058F47C1E116}" type="slidenum">
              <a:rPr lang="ru-RU" smtClean="0"/>
              <a:t>‹#›</a:t>
            </a:fld>
            <a:endParaRPr lang="ru-RU"/>
          </a:p>
        </p:txBody>
      </p:sp>
    </p:spTree>
    <p:extLst>
      <p:ext uri="{BB962C8B-B14F-4D97-AF65-F5344CB8AC3E}">
        <p14:creationId xmlns:p14="http://schemas.microsoft.com/office/powerpoint/2010/main" val="576618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B366-AEA4-A942-A97B-3CE796ED0CB0}" type="datetimeFigureOut">
              <a:rPr lang="ru-RU" smtClean="0"/>
              <a:t>19.11.2023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397055F-0053-8A47-84EB-058F47C1E116}" type="slidenum">
              <a:rPr lang="ru-RU" smtClean="0"/>
              <a:t>‹#›</a:t>
            </a:fld>
            <a:endParaRPr lang="ru-RU"/>
          </a:p>
        </p:txBody>
      </p:sp>
    </p:spTree>
    <p:extLst>
      <p:ext uri="{BB962C8B-B14F-4D97-AF65-F5344CB8AC3E}">
        <p14:creationId xmlns:p14="http://schemas.microsoft.com/office/powerpoint/2010/main" val="3975824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64"/>
        <p:cNvGrpSpPr/>
        <p:nvPr/>
      </p:nvGrpSpPr>
      <p:grpSpPr>
        <a:xfrm>
          <a:off x="0" y="0"/>
          <a:ext cx="0" cy="0"/>
          <a:chOff x="0" y="0"/>
          <a:chExt cx="0" cy="0"/>
        </a:xfrm>
      </p:grpSpPr>
      <p:sp>
        <p:nvSpPr>
          <p:cNvPr id="66" name="Google Shape;66;p16"/>
          <p:cNvSpPr txBox="1">
            <a:spLocks noGrp="1"/>
          </p:cNvSpPr>
          <p:nvPr>
            <p:ph type="title"/>
          </p:nvPr>
        </p:nvSpPr>
        <p:spPr>
          <a:xfrm>
            <a:off x="460756" y="2145311"/>
            <a:ext cx="5129600" cy="24516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3600"/>
              <a:buNone/>
              <a:defRPr sz="4800">
                <a:solidFill>
                  <a:srgbClr val="676559"/>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Tree>
    <p:extLst>
      <p:ext uri="{BB962C8B-B14F-4D97-AF65-F5344CB8AC3E}">
        <p14:creationId xmlns:p14="http://schemas.microsoft.com/office/powerpoint/2010/main" val="489842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652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B366-AEA4-A942-A97B-3CE796ED0CB0}" type="datetimeFigureOut">
              <a:rPr lang="ru-RU" smtClean="0"/>
              <a:t>19.11.2023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397055F-0053-8A47-84EB-058F47C1E116}" type="slidenum">
              <a:rPr lang="ru-RU" smtClean="0"/>
              <a:t>‹#›</a:t>
            </a:fld>
            <a:endParaRPr lang="ru-RU"/>
          </a:p>
        </p:txBody>
      </p:sp>
    </p:spTree>
    <p:extLst>
      <p:ext uri="{BB962C8B-B14F-4D97-AF65-F5344CB8AC3E}">
        <p14:creationId xmlns:p14="http://schemas.microsoft.com/office/powerpoint/2010/main" val="94426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B366-AEA4-A942-A97B-3CE796ED0CB0}" type="datetimeFigureOut">
              <a:rPr lang="ru-RU" smtClean="0"/>
              <a:t>19.11.2023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397055F-0053-8A47-84EB-058F47C1E116}" type="slidenum">
              <a:rPr lang="ru-RU" smtClean="0"/>
              <a:t>‹#›</a:t>
            </a:fld>
            <a:endParaRPr lang="ru-RU"/>
          </a:p>
        </p:txBody>
      </p:sp>
    </p:spTree>
    <p:extLst>
      <p:ext uri="{BB962C8B-B14F-4D97-AF65-F5344CB8AC3E}">
        <p14:creationId xmlns:p14="http://schemas.microsoft.com/office/powerpoint/2010/main" val="1368912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B366-AEA4-A942-A97B-3CE796ED0CB0}" type="datetimeFigureOut">
              <a:rPr lang="ru-RU" smtClean="0"/>
              <a:t>19.11.2023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397055F-0053-8A47-84EB-058F47C1E116}" type="slidenum">
              <a:rPr lang="ru-RU" smtClean="0"/>
              <a:t>‹#›</a:t>
            </a:fld>
            <a:endParaRPr lang="ru-RU"/>
          </a:p>
        </p:txBody>
      </p:sp>
    </p:spTree>
    <p:extLst>
      <p:ext uri="{BB962C8B-B14F-4D97-AF65-F5344CB8AC3E}">
        <p14:creationId xmlns:p14="http://schemas.microsoft.com/office/powerpoint/2010/main" val="1081362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B366-AEA4-A942-A97B-3CE796ED0CB0}" type="datetimeFigureOut">
              <a:rPr lang="ru-RU" smtClean="0"/>
              <a:t>19.11.2023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397055F-0053-8A47-84EB-058F47C1E116}" type="slidenum">
              <a:rPr lang="ru-RU" smtClean="0"/>
              <a:t>‹#›</a:t>
            </a:fld>
            <a:endParaRPr lang="ru-RU"/>
          </a:p>
        </p:txBody>
      </p:sp>
    </p:spTree>
    <p:extLst>
      <p:ext uri="{BB962C8B-B14F-4D97-AF65-F5344CB8AC3E}">
        <p14:creationId xmlns:p14="http://schemas.microsoft.com/office/powerpoint/2010/main" val="3146526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B366-AEA4-A942-A97B-3CE796ED0CB0}" type="datetimeFigureOut">
              <a:rPr lang="ru-RU" smtClean="0"/>
              <a:t>19.11.2023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397055F-0053-8A47-84EB-058F47C1E116}" type="slidenum">
              <a:rPr lang="ru-RU" smtClean="0"/>
              <a:t>‹#›</a:t>
            </a:fld>
            <a:endParaRPr lang="ru-RU"/>
          </a:p>
        </p:txBody>
      </p:sp>
    </p:spTree>
    <p:extLst>
      <p:ext uri="{BB962C8B-B14F-4D97-AF65-F5344CB8AC3E}">
        <p14:creationId xmlns:p14="http://schemas.microsoft.com/office/powerpoint/2010/main" val="80997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B366-AEA4-A942-A97B-3CE796ED0CB0}" type="datetimeFigureOut">
              <a:rPr lang="ru-RU" smtClean="0"/>
              <a:t>19.11.2023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397055F-0053-8A47-84EB-058F47C1E116}" type="slidenum">
              <a:rPr lang="ru-RU" smtClean="0"/>
              <a:t>‹#›</a:t>
            </a:fld>
            <a:endParaRPr lang="ru-RU"/>
          </a:p>
        </p:txBody>
      </p:sp>
    </p:spTree>
    <p:extLst>
      <p:ext uri="{BB962C8B-B14F-4D97-AF65-F5344CB8AC3E}">
        <p14:creationId xmlns:p14="http://schemas.microsoft.com/office/powerpoint/2010/main" val="1760840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B366-AEA4-A942-A97B-3CE796ED0CB0}" type="datetimeFigureOut">
              <a:rPr lang="ru-RU" smtClean="0"/>
              <a:t>19.11.2023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397055F-0053-8A47-84EB-058F47C1E116}" type="slidenum">
              <a:rPr lang="ru-RU" smtClean="0"/>
              <a:t>‹#›</a:t>
            </a:fld>
            <a:endParaRPr lang="ru-RU"/>
          </a:p>
        </p:txBody>
      </p:sp>
    </p:spTree>
    <p:extLst>
      <p:ext uri="{BB962C8B-B14F-4D97-AF65-F5344CB8AC3E}">
        <p14:creationId xmlns:p14="http://schemas.microsoft.com/office/powerpoint/2010/main" val="2476159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B366-AEA4-A942-A97B-3CE796ED0CB0}" type="datetimeFigureOut">
              <a:rPr lang="ru-RU" smtClean="0"/>
              <a:t>19.11.2023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397055F-0053-8A47-84EB-058F47C1E116}" type="slidenum">
              <a:rPr lang="ru-RU" smtClean="0"/>
              <a:t>‹#›</a:t>
            </a:fld>
            <a:endParaRPr lang="ru-RU"/>
          </a:p>
        </p:txBody>
      </p:sp>
    </p:spTree>
    <p:extLst>
      <p:ext uri="{BB962C8B-B14F-4D97-AF65-F5344CB8AC3E}">
        <p14:creationId xmlns:p14="http://schemas.microsoft.com/office/powerpoint/2010/main" val="1725788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CB366-AEA4-A942-A97B-3CE796ED0CB0}" type="datetimeFigureOut">
              <a:rPr lang="ru-RU" smtClean="0"/>
              <a:t>19.11.2023</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97055F-0053-8A47-84EB-058F47C1E116}" type="slidenum">
              <a:rPr lang="ru-RU" smtClean="0"/>
              <a:t>‹#›</a:t>
            </a:fld>
            <a:endParaRPr lang="ru-RU"/>
          </a:p>
        </p:txBody>
      </p:sp>
    </p:spTree>
    <p:extLst>
      <p:ext uri="{BB962C8B-B14F-4D97-AF65-F5344CB8AC3E}">
        <p14:creationId xmlns:p14="http://schemas.microsoft.com/office/powerpoint/2010/main" val="41434674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habdigapar@nu.edu.kz"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zhasorken.kz/wp-content/uploads/2011/04/Kokserek.jpg"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zhasorken.kz/wp-content/uploads/2011/04/Kurmash.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google.com/search?q=%D0%BA%D3%A9%D0%BA%D1%81%D0%B5%D1%80%D0%B5%D0%BA+%D1%84%D0%B8%D0%BB%D1%8C%D0%BC%D1%96&amp;rlz=1C1GCEU_ruKZ996KZ997&amp;source=lnms&amp;tbm=vid&amp;sa=X&amp;ved=2ahUKEwjAvsLqpZf9AhUFlosKHZhfBucQ_AUoAnoECAEQBA&amp;biw=1536&amp;bih=696&amp;dpr=1.25#fpstate=ive&amp;vld=cid:5ce18012,vid:tNydZ5CNV-A"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f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9.jfif"/><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50771" y="1128100"/>
            <a:ext cx="11357200" cy="1584800"/>
          </a:xfrm>
          <a:prstGeom prst="rect">
            <a:avLst/>
          </a:prstGeom>
        </p:spPr>
        <p:txBody>
          <a:bodyPr spcFirstLastPara="1" vert="horz" wrap="square" lIns="121900" tIns="121900" rIns="121900" bIns="121900" rtlCol="0" anchor="ctr" anchorCtr="0">
            <a:noAutofit/>
          </a:bodyPr>
          <a:lstStyle/>
          <a:p>
            <a:pPr algn="ctr"/>
            <a:r>
              <a:rPr lang="kk-KZ" b="1" dirty="0">
                <a:solidFill>
                  <a:schemeClr val="tx1"/>
                </a:solidFill>
                <a:latin typeface="Times New Roman" panose="02020603050405020304" pitchFamily="18" charset="0"/>
                <a:cs typeface="Times New Roman" panose="02020603050405020304" pitchFamily="18" charset="0"/>
              </a:rPr>
              <a:t>Әдебиетті өнердің басқа түрлерімен салыстыра оқытудың тиімділігі</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3468624" y="3170040"/>
            <a:ext cx="6096000" cy="2092881"/>
          </a:xfrm>
          <a:prstGeom prst="rect">
            <a:avLst/>
          </a:prstGeom>
        </p:spPr>
        <p:txBody>
          <a:bodyPr>
            <a:spAutoFit/>
          </a:bodyPr>
          <a:lstStyle/>
          <a:p>
            <a:pPr algn="ctr">
              <a:spcBef>
                <a:spcPts val="0"/>
              </a:spcBef>
            </a:pPr>
            <a:endParaRPr lang="en-US" dirty="0">
              <a:latin typeface="Times New Roman" panose="02020603050405020304" pitchFamily="18" charset="0"/>
              <a:cs typeface="Times New Roman" panose="02020603050405020304" pitchFamily="18" charset="0"/>
            </a:endParaRPr>
          </a:p>
          <a:p>
            <a:pPr algn="ctr">
              <a:spcBef>
                <a:spcPts val="0"/>
              </a:spcBef>
            </a:pPr>
            <a:r>
              <a:rPr lang="kk-KZ" sz="2800" dirty="0">
                <a:latin typeface="Times New Roman" panose="02020603050405020304" pitchFamily="18" charset="0"/>
                <a:cs typeface="Times New Roman" panose="02020603050405020304" pitchFamily="18" charset="0"/>
              </a:rPr>
              <a:t>Жанар Әбдіғаппарова</a:t>
            </a:r>
            <a:endParaRPr lang="en-US" sz="2800" dirty="0">
              <a:latin typeface="Times New Roman" panose="02020603050405020304" pitchFamily="18" charset="0"/>
              <a:cs typeface="Times New Roman" panose="02020603050405020304" pitchFamily="18" charset="0"/>
            </a:endParaRPr>
          </a:p>
          <a:p>
            <a:pPr algn="ctr"/>
            <a:r>
              <a:rPr lang="kk-KZ" sz="2800" dirty="0">
                <a:latin typeface="Times New Roman" panose="02020603050405020304" pitchFamily="18" charset="0"/>
                <a:cs typeface="Times New Roman" panose="02020603050405020304" pitchFamily="18" charset="0"/>
              </a:rPr>
              <a:t>Ассистент профессор</a:t>
            </a:r>
            <a:endParaRPr lang="en-US" sz="2800" dirty="0">
              <a:latin typeface="Times New Roman" panose="02020603050405020304" pitchFamily="18" charset="0"/>
              <a:cs typeface="Times New Roman" panose="02020603050405020304" pitchFamily="18" charset="0"/>
            </a:endParaRPr>
          </a:p>
          <a:p>
            <a:pPr algn="ctr"/>
            <a:r>
              <a:rPr lang="kk-KZ" sz="2800" dirty="0">
                <a:latin typeface="Cambria" panose="02040503050406030204" pitchFamily="18" charset="0"/>
              </a:rPr>
              <a:t>Назарбаев университеті</a:t>
            </a:r>
            <a:endParaRPr lang="en-US" sz="2800" i="1" dirty="0">
              <a:latin typeface="Times New Roman" panose="02020603050405020304" pitchFamily="18" charset="0"/>
              <a:cs typeface="Times New Roman" panose="02020603050405020304" pitchFamily="18" charset="0"/>
            </a:endParaRPr>
          </a:p>
          <a:p>
            <a:pPr algn="ctr"/>
            <a:r>
              <a:rPr lang="en-US" sz="2800" dirty="0"/>
              <a:t>   </a:t>
            </a:r>
            <a:r>
              <a:rPr lang="tr-TR" sz="2800" dirty="0">
                <a:latin typeface="Times New Roman" panose="02020603050405020304" pitchFamily="18" charset="0"/>
                <a:cs typeface="Times New Roman" panose="02020603050405020304" pitchFamily="18" charset="0"/>
                <a:hlinkClick r:id="rId3" tooltip="zhabdigapar@nu.edu.kz"/>
              </a:rPr>
              <a:t>zhabdigapar@nu.edu.kz</a:t>
            </a:r>
            <a:endParaRPr lang="en-US" sz="2800" dirty="0"/>
          </a:p>
        </p:txBody>
      </p:sp>
    </p:spTree>
    <p:extLst>
      <p:ext uri="{BB962C8B-B14F-4D97-AF65-F5344CB8AC3E}">
        <p14:creationId xmlns:p14="http://schemas.microsoft.com/office/powerpoint/2010/main" val="523271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1344168" y="1070961"/>
            <a:ext cx="9447594" cy="4985980"/>
          </a:xfrm>
          <a:prstGeom prst="rect">
            <a:avLst/>
          </a:prstGeom>
        </p:spPr>
        <p:txBody>
          <a:bodyPr wrap="square">
            <a:spAutoFit/>
          </a:bodyPr>
          <a:lstStyle/>
          <a:p>
            <a:pPr algn="just" fontAlgn="base">
              <a:spcAft>
                <a:spcPts val="825"/>
              </a:spcAft>
            </a:pPr>
            <a:r>
              <a:rPr lang="ru-RU" sz="3200" dirty="0"/>
              <a:t>Әдеби мәтіндердердің оқырманмен байланысын қазіргі кезде дамытудың өте өнімді әрі белсенді түрі сол шығармалар желісі бойынша түсірілген кинофильмдер, телефильмдер мен телехабарларды тарату </a:t>
            </a:r>
            <a:r>
              <a:rPr lang="ru-RU" sz="3200" dirty="0" smtClean="0"/>
              <a:t>болып </a:t>
            </a:r>
            <a:r>
              <a:rPr lang="ru-RU" sz="3200" dirty="0"/>
              <a:t>отырғаны жасырын емес</a:t>
            </a:r>
            <a:r>
              <a:rPr lang="ru-RU" sz="2400" dirty="0" smtClean="0"/>
              <a:t>. </a:t>
            </a:r>
          </a:p>
          <a:p>
            <a:pPr algn="r" fontAlgn="base"/>
            <a:r>
              <a:rPr lang="kk-KZ" sz="2400" dirty="0"/>
              <a:t>Қадыров Ж.Т., Есембеков Т.О. Көркем шығарманы талдау мен талқылау жолдары, </a:t>
            </a:r>
          </a:p>
          <a:p>
            <a:pPr algn="r" fontAlgn="base"/>
            <a:r>
              <a:rPr lang="kk-KZ" sz="2400" dirty="0"/>
              <a:t>Алматы, 2018</a:t>
            </a:r>
            <a:endParaRPr lang="en-US" sz="2400" dirty="0"/>
          </a:p>
          <a:p>
            <a:pPr algn="r" fontAlgn="base">
              <a:spcAft>
                <a:spcPts val="825"/>
              </a:spcAft>
            </a:pPr>
            <a:endParaRPr lang="ru-RU" sz="2400" dirty="0"/>
          </a:p>
          <a:p>
            <a:pPr algn="just" fontAlgn="base">
              <a:spcAft>
                <a:spcPts val="825"/>
              </a:spcAft>
            </a:pPr>
            <a:endParaRPr lang="ru-RU" sz="2400" dirty="0" smtClean="0"/>
          </a:p>
          <a:p>
            <a:pPr algn="just" fontAlgn="base">
              <a:spcAft>
                <a:spcPts val="825"/>
              </a:spcAft>
            </a:pPr>
            <a:endParaRPr lang="en-US" dirty="0">
              <a:effectLst/>
              <a:latin typeface="Times New Roman" panose="02020603050405020304" pitchFamily="18" charset="0"/>
              <a:ea typeface="Times New Roman" panose="02020603050405020304" pitchFamily="18" charset="0"/>
            </a:endParaRPr>
          </a:p>
        </p:txBody>
      </p:sp>
      <p:sp>
        <p:nvSpPr>
          <p:cNvPr id="6" name="Половина рамки 9"/>
          <p:cNvSpPr/>
          <p:nvPr/>
        </p:nvSpPr>
        <p:spPr>
          <a:xfrm>
            <a:off x="1092168" y="756030"/>
            <a:ext cx="504000" cy="900000"/>
          </a:xfrm>
          <a:prstGeom prst="halfFram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7" name="Половина рамки 10"/>
          <p:cNvSpPr/>
          <p:nvPr/>
        </p:nvSpPr>
        <p:spPr>
          <a:xfrm rot="10800000">
            <a:off x="10539762" y="4081115"/>
            <a:ext cx="504000" cy="900000"/>
          </a:xfrm>
          <a:prstGeom prst="halfFram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6923052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6000" b="1" dirty="0" smtClean="0">
                <a:latin typeface="Times New Roman" charset="0"/>
                <a:ea typeface="Times New Roman" charset="0"/>
                <a:cs typeface="Times New Roman" charset="0"/>
              </a:rPr>
              <a:t>Фильмді әдеби шығарманы талдауда пайдалану жолдары</a:t>
            </a:r>
            <a:endParaRPr lang="ru-RU" sz="6000" b="1" dirty="0">
              <a:latin typeface="Times New Roman" charset="0"/>
              <a:ea typeface="Times New Roman" charset="0"/>
              <a:cs typeface="Times New Roman"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7137" y="1990456"/>
            <a:ext cx="3791404" cy="3791404"/>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2105" y="1825624"/>
            <a:ext cx="4121067" cy="4121067"/>
          </a:xfrm>
          <a:prstGeom prst="rect">
            <a:avLst/>
          </a:prstGeom>
        </p:spPr>
      </p:pic>
    </p:spTree>
    <p:extLst>
      <p:ext uri="{BB962C8B-B14F-4D97-AF65-F5344CB8AC3E}">
        <p14:creationId xmlns:p14="http://schemas.microsoft.com/office/powerpoint/2010/main" val="1760248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612648" y="1070961"/>
            <a:ext cx="10954512" cy="841256"/>
          </a:xfrm>
          <a:prstGeom prst="rect">
            <a:avLst/>
          </a:prstGeom>
        </p:spPr>
        <p:txBody>
          <a:bodyPr wrap="square">
            <a:spAutoFit/>
          </a:bodyPr>
          <a:lstStyle/>
          <a:p>
            <a:pPr algn="just" fontAlgn="base">
              <a:spcAft>
                <a:spcPts val="825"/>
              </a:spcAft>
            </a:pPr>
            <a:endParaRPr lang="ru-RU" sz="2400" dirty="0" smtClean="0"/>
          </a:p>
          <a:p>
            <a:pPr algn="just" fontAlgn="base">
              <a:spcAft>
                <a:spcPts val="825"/>
              </a:spcAft>
            </a:pPr>
            <a:endParaRPr lang="en-US"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12648" y="401547"/>
            <a:ext cx="11064240" cy="5078313"/>
          </a:xfrm>
          <a:prstGeom prst="rect">
            <a:avLst/>
          </a:prstGeom>
        </p:spPr>
        <p:txBody>
          <a:bodyPr wrap="square">
            <a:spAutoFit/>
          </a:bodyPr>
          <a:lstStyle/>
          <a:p>
            <a:pPr algn="ctr"/>
            <a:r>
              <a:rPr lang="ru-RU" sz="3600" b="1" dirty="0" smtClean="0">
                <a:latin typeface="Times New Roman" panose="02020603050405020304" pitchFamily="18" charset="0"/>
                <a:ea typeface="Times New Roman" panose="02020603050405020304" pitchFamily="18" charset="0"/>
              </a:rPr>
              <a:t>Фильмді сабақта қолдану мақсаттары:</a:t>
            </a:r>
          </a:p>
          <a:p>
            <a:endParaRPr lang="ru-RU" sz="3600" dirty="0">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ü"/>
            </a:pPr>
            <a:r>
              <a:rPr lang="ru-RU" sz="3600" dirty="0"/>
              <a:t>Т</a:t>
            </a:r>
            <a:r>
              <a:rPr lang="ru-RU" sz="3600" dirty="0" smtClean="0"/>
              <a:t>ақырыпты </a:t>
            </a:r>
            <a:r>
              <a:rPr lang="ru-RU" sz="3600" dirty="0"/>
              <a:t>ашуға қосымша компонент </a:t>
            </a:r>
            <a:r>
              <a:rPr lang="ru-RU" sz="3600" dirty="0" smtClean="0"/>
              <a:t>ретінде;</a:t>
            </a:r>
          </a:p>
          <a:p>
            <a:pPr marL="457200" indent="-457200">
              <a:buFont typeface="Wingdings" panose="05000000000000000000" pitchFamily="2" charset="2"/>
              <a:buChar char="ü"/>
            </a:pPr>
            <a:r>
              <a:rPr lang="ru-RU" sz="3600" dirty="0"/>
              <a:t>М</a:t>
            </a:r>
            <a:r>
              <a:rPr lang="ru-RU" sz="3600" dirty="0" smtClean="0"/>
              <a:t>əтінде </a:t>
            </a:r>
            <a:r>
              <a:rPr lang="ru-RU" sz="3600" dirty="0"/>
              <a:t>оқылған </a:t>
            </a:r>
            <a:r>
              <a:rPr lang="ru-RU" sz="3600" dirty="0" smtClean="0"/>
              <a:t>ақпараттарды, деректерді көрсету;</a:t>
            </a:r>
          </a:p>
          <a:p>
            <a:pPr marL="457200" indent="-457200">
              <a:buFont typeface="Wingdings" panose="05000000000000000000" pitchFamily="2" charset="2"/>
              <a:buChar char="ü"/>
            </a:pPr>
            <a:r>
              <a:rPr lang="ru-RU" sz="3600" dirty="0" smtClean="0"/>
              <a:t>Студенттің </a:t>
            </a:r>
            <a:r>
              <a:rPr lang="ru-RU" sz="3600" dirty="0"/>
              <a:t>ойына қозғау салу </a:t>
            </a:r>
            <a:r>
              <a:rPr lang="ru-RU" sz="3600" dirty="0" smtClean="0"/>
              <a:t>;</a:t>
            </a:r>
          </a:p>
          <a:p>
            <a:pPr marL="457200" indent="-457200">
              <a:buFont typeface="Wingdings" panose="05000000000000000000" pitchFamily="2" charset="2"/>
              <a:buChar char="ü"/>
            </a:pPr>
            <a:r>
              <a:rPr lang="kk-KZ" sz="3600" dirty="0" smtClean="0"/>
              <a:t>Оқиға </a:t>
            </a:r>
            <a:r>
              <a:rPr lang="kk-KZ" sz="3600" dirty="0"/>
              <a:t>болған </a:t>
            </a:r>
            <a:r>
              <a:rPr lang="kk-KZ" sz="3600" dirty="0" smtClean="0"/>
              <a:t>кезең, кеңістік, заман тынысын таныту; </a:t>
            </a:r>
          </a:p>
          <a:p>
            <a:pPr marL="457200" indent="-457200">
              <a:buFont typeface="Wingdings" panose="05000000000000000000" pitchFamily="2" charset="2"/>
              <a:buChar char="ü"/>
            </a:pPr>
            <a:r>
              <a:rPr lang="kk-KZ" sz="3600" dirty="0" smtClean="0"/>
              <a:t>Кейіпкерлердің </a:t>
            </a:r>
            <a:r>
              <a:rPr lang="kk-KZ" sz="3600" dirty="0"/>
              <a:t>бейнесін </a:t>
            </a:r>
            <a:r>
              <a:rPr lang="kk-KZ" sz="3600" dirty="0" smtClean="0"/>
              <a:t>ашу;</a:t>
            </a:r>
          </a:p>
          <a:p>
            <a:pPr marL="457200" indent="-457200">
              <a:buFont typeface="Wingdings" panose="05000000000000000000" pitchFamily="2" charset="2"/>
              <a:buChar char="ü"/>
            </a:pPr>
            <a:endParaRPr lang="kk-KZ" sz="3600" dirty="0" smtClean="0"/>
          </a:p>
          <a:p>
            <a:r>
              <a:rPr lang="ru-RU" sz="3600" dirty="0" smtClean="0">
                <a:latin typeface="Times New Roman" panose="02020603050405020304" pitchFamily="18" charset="0"/>
                <a:ea typeface="Times New Roman" panose="02020603050405020304" pitchFamily="18" charset="0"/>
              </a:rPr>
              <a:t> </a:t>
            </a:r>
            <a:endParaRPr lang="en-US" sz="3600" dirty="0"/>
          </a:p>
        </p:txBody>
      </p:sp>
    </p:spTree>
    <p:extLst>
      <p:ext uri="{BB962C8B-B14F-4D97-AF65-F5344CB8AC3E}">
        <p14:creationId xmlns:p14="http://schemas.microsoft.com/office/powerpoint/2010/main" val="4053482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618549" y="1094041"/>
            <a:ext cx="3942433" cy="1381125"/>
          </a:xfrm>
          <a:prstGeom prst="round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3600" dirty="0">
                <a:solidFill>
                  <a:schemeClr val="tx1"/>
                </a:solidFill>
                <a:latin typeface="Times New Roman" panose="02020603050405020304" pitchFamily="18" charset="0"/>
                <a:cs typeface="Times New Roman" panose="02020603050405020304" pitchFamily="18" charset="0"/>
              </a:rPr>
              <a:t>Оқылымға дейін</a:t>
            </a:r>
          </a:p>
        </p:txBody>
      </p:sp>
      <p:sp>
        <p:nvSpPr>
          <p:cNvPr id="10" name="Скругленный прямоугольник 9"/>
          <p:cNvSpPr/>
          <p:nvPr/>
        </p:nvSpPr>
        <p:spPr>
          <a:xfrm>
            <a:off x="5172019" y="4719010"/>
            <a:ext cx="3942433" cy="1468806"/>
          </a:xfrm>
          <a:prstGeom prst="round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dirty="0" smtClean="0">
                <a:solidFill>
                  <a:schemeClr val="tx1"/>
                </a:solidFill>
                <a:latin typeface="Times New Roman" panose="02020603050405020304" pitchFamily="18" charset="0"/>
                <a:cs typeface="Times New Roman" panose="02020603050405020304" pitchFamily="18" charset="0"/>
              </a:rPr>
              <a:t>Мәтін талдау барысында</a:t>
            </a:r>
            <a:endParaRPr lang="kk-KZ" sz="2800" dirty="0">
              <a:solidFill>
                <a:schemeClr val="tx1"/>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2303906" y="2917456"/>
            <a:ext cx="4010808" cy="1425944"/>
          </a:xfrm>
          <a:prstGeom prst="round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3200" dirty="0">
                <a:solidFill>
                  <a:schemeClr val="tx1"/>
                </a:solidFill>
                <a:latin typeface="Times New Roman" panose="02020603050405020304" pitchFamily="18" charset="0"/>
                <a:cs typeface="Times New Roman" panose="02020603050405020304" pitchFamily="18" charset="0"/>
              </a:rPr>
              <a:t>Оқылымнан кейін</a:t>
            </a:r>
          </a:p>
        </p:txBody>
      </p:sp>
      <p:sp>
        <p:nvSpPr>
          <p:cNvPr id="12" name="TextBox 11"/>
          <p:cNvSpPr txBox="1"/>
          <p:nvPr/>
        </p:nvSpPr>
        <p:spPr>
          <a:xfrm>
            <a:off x="6887587" y="1926967"/>
            <a:ext cx="4726480" cy="1446550"/>
          </a:xfrm>
          <a:prstGeom prst="rect">
            <a:avLst/>
          </a:prstGeom>
          <a:noFill/>
        </p:spPr>
        <p:txBody>
          <a:bodyPr wrap="square" rtlCol="0">
            <a:spAutoFit/>
          </a:bodyPr>
          <a:lstStyle/>
          <a:p>
            <a:pPr algn="ctr"/>
            <a:r>
              <a:rPr lang="ru-RU" sz="4400" b="1" dirty="0">
                <a:latin typeface="Times New Roman" panose="02020603050405020304" pitchFamily="18" charset="0"/>
                <a:ea typeface="Times New Roman" panose="02020603050405020304" pitchFamily="18" charset="0"/>
              </a:rPr>
              <a:t>Фильмді сабақта қолдану түрлері</a:t>
            </a:r>
          </a:p>
        </p:txBody>
      </p:sp>
      <p:sp>
        <p:nvSpPr>
          <p:cNvPr id="13" name="Овал 12"/>
          <p:cNvSpPr/>
          <p:nvPr/>
        </p:nvSpPr>
        <p:spPr>
          <a:xfrm>
            <a:off x="4656304" y="1877427"/>
            <a:ext cx="522515" cy="495599"/>
          </a:xfrm>
          <a:prstGeom prst="ellipse">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a:t>
            </a:r>
            <a:endParaRPr lang="ru-RU" dirty="0">
              <a:solidFill>
                <a:schemeClr val="tx1"/>
              </a:solidFill>
            </a:endParaRPr>
          </a:p>
        </p:txBody>
      </p:sp>
      <p:sp>
        <p:nvSpPr>
          <p:cNvPr id="15" name="Овал 14"/>
          <p:cNvSpPr/>
          <p:nvPr/>
        </p:nvSpPr>
        <p:spPr>
          <a:xfrm>
            <a:off x="9146389" y="5465628"/>
            <a:ext cx="589434" cy="495599"/>
          </a:xfrm>
          <a:prstGeom prst="ellipse">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a:t>
            </a:r>
            <a:endParaRPr lang="ru-RU" dirty="0">
              <a:solidFill>
                <a:schemeClr val="tx1"/>
              </a:solidFill>
            </a:endParaRPr>
          </a:p>
        </p:txBody>
      </p:sp>
      <p:cxnSp>
        <p:nvCxnSpPr>
          <p:cNvPr id="17" name="Прямая соединительная линия 16"/>
          <p:cNvCxnSpPr>
            <a:endCxn id="13" idx="1"/>
          </p:cNvCxnSpPr>
          <p:nvPr/>
        </p:nvCxnSpPr>
        <p:spPr>
          <a:xfrm>
            <a:off x="4589382" y="1830885"/>
            <a:ext cx="143443" cy="119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a:endCxn id="25" idx="1"/>
          </p:cNvCxnSpPr>
          <p:nvPr/>
        </p:nvCxnSpPr>
        <p:spPr>
          <a:xfrm>
            <a:off x="6314714" y="3609871"/>
            <a:ext cx="173687" cy="211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a:stCxn id="15" idx="1"/>
          </p:cNvCxnSpPr>
          <p:nvPr/>
        </p:nvCxnSpPr>
        <p:spPr>
          <a:xfrm flipH="1" flipV="1">
            <a:off x="9146388" y="5412809"/>
            <a:ext cx="86322" cy="125398"/>
          </a:xfrm>
          <a:prstGeom prst="line">
            <a:avLst/>
          </a:prstGeom>
        </p:spPr>
        <p:style>
          <a:lnRef idx="1">
            <a:schemeClr val="accent1"/>
          </a:lnRef>
          <a:fillRef idx="0">
            <a:schemeClr val="accent1"/>
          </a:fillRef>
          <a:effectRef idx="0">
            <a:schemeClr val="accent1"/>
          </a:effectRef>
          <a:fontRef idx="minor">
            <a:schemeClr val="tx1"/>
          </a:fontRef>
        </p:style>
      </p:cxnSp>
      <p:sp>
        <p:nvSpPr>
          <p:cNvPr id="25" name="Овал 24"/>
          <p:cNvSpPr/>
          <p:nvPr/>
        </p:nvSpPr>
        <p:spPr>
          <a:xfrm>
            <a:off x="6411880" y="3749127"/>
            <a:ext cx="522515" cy="495599"/>
          </a:xfrm>
          <a:prstGeom prst="ellipse">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2</a:t>
            </a:r>
            <a:endParaRPr lang="ru-RU" dirty="0">
              <a:solidFill>
                <a:schemeClr val="tx1"/>
              </a:solidFill>
            </a:endParaRPr>
          </a:p>
        </p:txBody>
      </p:sp>
    </p:spTree>
    <p:extLst>
      <p:ext uri="{BB962C8B-B14F-4D97-AF65-F5344CB8AC3E}">
        <p14:creationId xmlns:p14="http://schemas.microsoft.com/office/powerpoint/2010/main" val="7573477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537007" y="1642641"/>
            <a:ext cx="5654993" cy="3035402"/>
          </a:xfrm>
        </p:spPr>
        <p:txBody>
          <a:bodyPr>
            <a:normAutofit/>
          </a:bodyPr>
          <a:lstStyle/>
          <a:p>
            <a:pPr marL="0" indent="0" algn="ctr">
              <a:buNone/>
            </a:pPr>
            <a:endParaRPr lang="kk-KZ" sz="3600" b="1" dirty="0" smtClean="0">
              <a:latin typeface="Times New Roman" charset="0"/>
              <a:ea typeface="Times New Roman" charset="0"/>
              <a:cs typeface="Times New Roman" charset="0"/>
            </a:endParaRPr>
          </a:p>
          <a:p>
            <a:pPr marL="0" indent="0" algn="ctr">
              <a:buNone/>
            </a:pPr>
            <a:r>
              <a:rPr lang="kk-KZ" sz="4000" dirty="0" smtClean="0"/>
              <a:t>«</a:t>
            </a:r>
            <a:r>
              <a:rPr lang="kk-KZ" sz="4000" dirty="0"/>
              <a:t>Кітап әрқашан фильмнен жақсы</a:t>
            </a:r>
            <a:r>
              <a:rPr lang="kk-KZ" sz="4000" dirty="0" smtClean="0"/>
              <a:t>»</a:t>
            </a:r>
            <a:endParaRPr lang="en-GB" sz="4000" b="1" dirty="0" smtClean="0">
              <a:latin typeface="Times New Roman" charset="0"/>
              <a:ea typeface="Times New Roman" charset="0"/>
              <a:cs typeface="Times New Roman" charset="0"/>
            </a:endParaRPr>
          </a:p>
          <a:p>
            <a:pPr marL="0" indent="0" algn="r">
              <a:buNone/>
            </a:pPr>
            <a:endParaRPr lang="kk-KZ" dirty="0" smtClean="0">
              <a:latin typeface="Times New Roman" charset="0"/>
              <a:ea typeface="Times New Roman" charset="0"/>
              <a:cs typeface="Times New Roman" charset="0"/>
            </a:endParaRPr>
          </a:p>
          <a:p>
            <a:pPr marL="0" indent="0">
              <a:buNone/>
            </a:pPr>
            <a:endParaRPr lang="ru-RU" dirty="0">
              <a:latin typeface="Times New Roman" charset="0"/>
              <a:ea typeface="Times New Roman" charset="0"/>
              <a:cs typeface="Times New Roman"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816" y="785876"/>
            <a:ext cx="5431536" cy="4445000"/>
          </a:xfrm>
          <a:prstGeom prst="rect">
            <a:avLst/>
          </a:prstGeom>
        </p:spPr>
      </p:pic>
    </p:spTree>
    <p:extLst>
      <p:ext uri="{BB962C8B-B14F-4D97-AF65-F5344CB8AC3E}">
        <p14:creationId xmlns:p14="http://schemas.microsoft.com/office/powerpoint/2010/main" val="1754558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612648" y="1070961"/>
            <a:ext cx="10954512" cy="841256"/>
          </a:xfrm>
          <a:prstGeom prst="rect">
            <a:avLst/>
          </a:prstGeom>
        </p:spPr>
        <p:txBody>
          <a:bodyPr wrap="square">
            <a:spAutoFit/>
          </a:bodyPr>
          <a:lstStyle/>
          <a:p>
            <a:pPr algn="just" fontAlgn="base">
              <a:spcAft>
                <a:spcPts val="825"/>
              </a:spcAft>
            </a:pPr>
            <a:endParaRPr lang="ru-RU" sz="2400" dirty="0" smtClean="0"/>
          </a:p>
          <a:p>
            <a:pPr algn="just" fontAlgn="base">
              <a:spcAft>
                <a:spcPts val="825"/>
              </a:spcAft>
            </a:pPr>
            <a:endParaRPr lang="en-US"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12648" y="809351"/>
            <a:ext cx="11064240" cy="3600986"/>
          </a:xfrm>
          <a:prstGeom prst="rect">
            <a:avLst/>
          </a:prstGeom>
        </p:spPr>
        <p:txBody>
          <a:bodyPr wrap="square">
            <a:spAutoFit/>
          </a:bodyPr>
          <a:lstStyle/>
          <a:p>
            <a:r>
              <a:rPr lang="kk-KZ" sz="3600" dirty="0" smtClean="0"/>
              <a:t> </a:t>
            </a:r>
            <a:r>
              <a:rPr lang="kk-KZ" sz="3200" dirty="0">
                <a:latin typeface="Times New Roman" panose="02020603050405020304" pitchFamily="18" charset="0"/>
                <a:cs typeface="Times New Roman" panose="02020603050405020304" pitchFamily="18" charset="0"/>
              </a:rPr>
              <a:t>Әдеби дереккөзге негізделген фильм көбіне қосалқы туынды, демек, екінші дәрежелі құндылық ретінде қарастырылады. Әдебиет, тұтастай алғанда, фильмдерге қарағанда мәдени иерархияда бұрынғысынша </a:t>
            </a:r>
            <a:r>
              <a:rPr lang="kk-KZ" sz="3200" dirty="0" smtClean="0">
                <a:latin typeface="Times New Roman" panose="02020603050405020304" pitchFamily="18" charset="0"/>
                <a:cs typeface="Times New Roman" panose="02020603050405020304" pitchFamily="18" charset="0"/>
              </a:rPr>
              <a:t>артықшылыққа ие</a:t>
            </a:r>
            <a:r>
              <a:rPr lang="kk-KZ" sz="3200" dirty="0">
                <a:latin typeface="Times New Roman" panose="02020603050405020304" pitchFamily="18" charset="0"/>
                <a:cs typeface="Times New Roman" panose="02020603050405020304" pitchFamily="18" charset="0"/>
              </a:rPr>
              <a:t>.</a:t>
            </a:r>
            <a:r>
              <a:rPr lang="kk-KZ" sz="3200" dirty="0" smtClean="0">
                <a:latin typeface="Times New Roman" panose="02020603050405020304" pitchFamily="18" charset="0"/>
                <a:cs typeface="Times New Roman" panose="02020603050405020304" pitchFamily="18" charset="0"/>
              </a:rPr>
              <a:t> </a:t>
            </a:r>
          </a:p>
          <a:p>
            <a:r>
              <a:rPr lang="kk-KZ" sz="3200" dirty="0" smtClean="0">
                <a:latin typeface="Times New Roman" panose="02020603050405020304" pitchFamily="18" charset="0"/>
                <a:cs typeface="Times New Roman" panose="02020603050405020304" pitchFamily="18" charset="0"/>
              </a:rPr>
              <a:t>(</a:t>
            </a:r>
            <a:r>
              <a:rPr lang="en-US" sz="3200" dirty="0" err="1"/>
              <a:t>Damasio</a:t>
            </a:r>
            <a:r>
              <a:rPr lang="en-US" sz="3200" dirty="0"/>
              <a:t>, A. R. (2000). A second chance for emotion. In R. D. Lane &amp; L. </a:t>
            </a:r>
            <a:r>
              <a:rPr lang="en-US" sz="3200" dirty="0" err="1"/>
              <a:t>Nadel</a:t>
            </a:r>
            <a:r>
              <a:rPr lang="en-US" sz="3200" dirty="0"/>
              <a:t> (Eds.), </a:t>
            </a:r>
            <a:r>
              <a:rPr lang="en-US" sz="3200" i="1" dirty="0"/>
              <a:t>Cognitive neuroscience of emotion</a:t>
            </a:r>
            <a:r>
              <a:rPr lang="en-US" sz="3200" dirty="0"/>
              <a:t> (pp. 12–23). Oxford University Press.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4303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5266944" y="1412370"/>
            <a:ext cx="640994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ts val="800"/>
              </a:spcBef>
              <a:buFont typeface="Arial" panose="020B0604020202020204" pitchFamily="34" charset="0"/>
              <a:defRPr sz="1600" b="1">
                <a:solidFill>
                  <a:schemeClr val="tx1"/>
                </a:solidFill>
                <a:latin typeface="Franklin Gothic Book" panose="020B0503020102020204" pitchFamily="34" charset="0"/>
              </a:defRPr>
            </a:lvl1pPr>
            <a:lvl2pPr marL="742950" indent="-285750" eaLnBrk="0" hangingPunct="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2pPr>
            <a:lvl3pPr marL="1143000" indent="-228600" eaLnBrk="0" hangingPunct="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3pPr>
            <a:lvl4pPr marL="1600200" indent="-228600" eaLnBrk="0" hangingPunct="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4pPr>
            <a:lvl5pPr marL="2057400" indent="-228600" eaLnBrk="0" hangingPunct="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5pPr>
            <a:lvl6pPr marL="25146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6pPr>
            <a:lvl7pPr marL="29718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7pPr>
            <a:lvl8pPr marL="34290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8pPr>
            <a:lvl9pPr marL="38862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9pPr>
          </a:lstStyle>
          <a:p>
            <a:pPr algn="ctr" eaLnBrk="1" hangingPunct="1">
              <a:spcBef>
                <a:spcPct val="0"/>
              </a:spcBef>
              <a:buFontTx/>
              <a:buNone/>
            </a:pPr>
            <a:r>
              <a:rPr lang="kk-KZ" altLang="ru-RU" sz="3600" b="0" dirty="0" smtClean="0">
                <a:latin typeface="Tahoma" panose="020B0604030504040204" pitchFamily="34" charset="0"/>
              </a:rPr>
              <a:t>Мұхтар Әуезов</a:t>
            </a:r>
          </a:p>
          <a:p>
            <a:pPr algn="ctr" eaLnBrk="1" hangingPunct="1">
              <a:spcBef>
                <a:spcPct val="0"/>
              </a:spcBef>
              <a:buFontTx/>
              <a:buNone/>
            </a:pPr>
            <a:r>
              <a:rPr lang="kk-KZ" altLang="ru-RU" sz="3600" b="0" dirty="0" smtClean="0">
                <a:latin typeface="Tahoma" panose="020B0604030504040204" pitchFamily="34" charset="0"/>
              </a:rPr>
              <a:t> </a:t>
            </a:r>
          </a:p>
          <a:p>
            <a:pPr algn="ctr" eaLnBrk="1" hangingPunct="1">
              <a:spcBef>
                <a:spcPct val="0"/>
              </a:spcBef>
              <a:buFontTx/>
              <a:buNone/>
            </a:pPr>
            <a:r>
              <a:rPr lang="kk-KZ" altLang="ru-RU" sz="3600" b="0" dirty="0" smtClean="0">
                <a:latin typeface="Tahoma" panose="020B0604030504040204" pitchFamily="34" charset="0"/>
              </a:rPr>
              <a:t>«</a:t>
            </a:r>
            <a:r>
              <a:rPr lang="kk-KZ" altLang="ru-RU" sz="3600" b="0" dirty="0">
                <a:latin typeface="Tahoma" panose="020B0604030504040204" pitchFamily="34" charset="0"/>
              </a:rPr>
              <a:t>Көксерек» </a:t>
            </a:r>
            <a:r>
              <a:rPr lang="kk-KZ" altLang="ru-RU" sz="3600" b="0" dirty="0" smtClean="0">
                <a:latin typeface="Tahoma" panose="020B0604030504040204" pitchFamily="34" charset="0"/>
              </a:rPr>
              <a:t>повесі</a:t>
            </a:r>
            <a:endParaRPr lang="en-US" altLang="ru-RU" sz="3600" b="0" dirty="0">
              <a:latin typeface="Tahoma" panose="020B0604030504040204" pitchFamily="34" charset="0"/>
            </a:endParaRPr>
          </a:p>
          <a:p>
            <a:pPr eaLnBrk="1" hangingPunct="1">
              <a:spcBef>
                <a:spcPct val="0"/>
              </a:spcBef>
              <a:buFontTx/>
              <a:buNone/>
            </a:pPr>
            <a:endParaRPr lang="kk-KZ" altLang="ru-RU" sz="3600" b="0" dirty="0">
              <a:latin typeface="Tahoma" panose="020B0604030504040204" pitchFamily="34" charset="0"/>
            </a:endParaRPr>
          </a:p>
          <a:p>
            <a:pPr eaLnBrk="1" hangingPunct="1">
              <a:spcBef>
                <a:spcPct val="0"/>
              </a:spcBef>
              <a:buFontTx/>
              <a:buNone/>
            </a:pPr>
            <a:endParaRPr lang="ru-RU" altLang="ru-RU" sz="3600" b="0" dirty="0">
              <a:latin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 y="731520"/>
            <a:ext cx="4517136" cy="5020056"/>
          </a:xfrm>
          <a:prstGeom prst="rect">
            <a:avLst/>
          </a:prstGeom>
        </p:spPr>
      </p:pic>
    </p:spTree>
    <p:extLst>
      <p:ext uri="{BB962C8B-B14F-4D97-AF65-F5344CB8AC3E}">
        <p14:creationId xmlns:p14="http://schemas.microsoft.com/office/powerpoint/2010/main" val="1290987776"/>
      </p:ext>
    </p:extLst>
  </p:cSld>
  <p:clrMapOvr>
    <a:masterClrMapping/>
  </p:clrMapOvr>
  <p:transition>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Объект 3" descr="http://zhasorken.kz/wp-content/uploads/2011/04/Kokserek.jpg">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2135188" y="201486"/>
            <a:ext cx="3600450" cy="3344863"/>
          </a:xfrm>
        </p:spPr>
      </p:pic>
      <p:pic>
        <p:nvPicPr>
          <p:cNvPr id="10243" name="Рисунок 4" descr="http://zhasorken.kz/wp-content/uploads/2011/04/Kurmash-300x24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1" y="201486"/>
            <a:ext cx="35290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Прямоугольник 5"/>
          <p:cNvSpPr>
            <a:spLocks noChangeArrowheads="1"/>
          </p:cNvSpPr>
          <p:nvPr/>
        </p:nvSpPr>
        <p:spPr bwMode="auto">
          <a:xfrm>
            <a:off x="914400" y="3546349"/>
            <a:ext cx="1004011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buFont typeface="Arial" panose="020B0604020202020204" pitchFamily="34" charset="0"/>
              <a:defRPr sz="1600" b="1">
                <a:solidFill>
                  <a:schemeClr val="tx1"/>
                </a:solidFill>
                <a:latin typeface="Franklin Gothic Book" panose="020B0503020102020204" pitchFamily="34" charset="0"/>
              </a:defRPr>
            </a:lvl1pPr>
            <a:lvl2pPr marL="742950" indent="-285750" eaLnBrk="0" hangingPunct="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2pPr>
            <a:lvl3pPr marL="1143000" indent="-228600" eaLnBrk="0" hangingPunct="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3pPr>
            <a:lvl4pPr marL="1600200" indent="-228600" eaLnBrk="0" hangingPunct="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4pPr>
            <a:lvl5pPr marL="2057400" indent="-228600" eaLnBrk="0" hangingPunct="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5pPr>
            <a:lvl6pPr marL="25146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6pPr>
            <a:lvl7pPr marL="29718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7pPr>
            <a:lvl8pPr marL="34290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8pPr>
            <a:lvl9pPr marL="38862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9pPr>
          </a:lstStyle>
          <a:p>
            <a:pPr eaLnBrk="1" hangingPunct="1">
              <a:spcBef>
                <a:spcPct val="0"/>
              </a:spcBef>
              <a:buFontTx/>
              <a:buNone/>
            </a:pPr>
            <a:endParaRPr lang="ru-RU" altLang="ru-RU" sz="1800" b="0" dirty="0">
              <a:latin typeface="Tahoma" panose="020B0604030504040204" pitchFamily="34" charset="0"/>
            </a:endParaRPr>
          </a:p>
          <a:p>
            <a:pPr marL="342900" indent="-342900" eaLnBrk="1" hangingPunct="1">
              <a:spcBef>
                <a:spcPct val="0"/>
              </a:spcBef>
              <a:buFont typeface="Wingdings" panose="05000000000000000000" pitchFamily="2" charset="2"/>
              <a:buChar char="Ø"/>
            </a:pPr>
            <a:r>
              <a:rPr lang="ru-RU" altLang="ru-RU" sz="2400" b="0" dirty="0" smtClean="0">
                <a:latin typeface="Tahoma" panose="020B0604030504040204" pitchFamily="34" charset="0"/>
              </a:rPr>
              <a:t>1973 </a:t>
            </a:r>
            <a:r>
              <a:rPr lang="ru-RU" altLang="ru-RU" sz="2400" b="0" dirty="0">
                <a:latin typeface="Tahoma" panose="020B0604030504040204" pitchFamily="34" charset="0"/>
              </a:rPr>
              <a:t>жылы Қазақфильм киностудиясы шығарма желісі бойынша фильм түсiрiп, 1974 </a:t>
            </a:r>
            <a:r>
              <a:rPr lang="ru-RU" altLang="ru-RU" sz="2400" b="0" dirty="0" smtClean="0">
                <a:latin typeface="Tahoma" panose="020B0604030504040204" pitchFamily="34" charset="0"/>
              </a:rPr>
              <a:t>жылы </a:t>
            </a:r>
            <a:r>
              <a:rPr lang="ru-RU" altLang="ru-RU" sz="2400" b="0" dirty="0">
                <a:latin typeface="Tahoma" panose="020B0604030504040204" pitchFamily="34" charset="0"/>
              </a:rPr>
              <a:t>8 </a:t>
            </a:r>
            <a:r>
              <a:rPr lang="ru-RU" altLang="ru-RU" sz="2400" b="0" dirty="0" smtClean="0">
                <a:latin typeface="Tahoma" panose="020B0604030504040204" pitchFamily="34" charset="0"/>
              </a:rPr>
              <a:t>сә­уiрде </a:t>
            </a:r>
            <a:r>
              <a:rPr lang="ru-RU" altLang="ru-RU" sz="2400" b="0" dirty="0">
                <a:latin typeface="Tahoma" panose="020B0604030504040204" pitchFamily="34" charset="0"/>
              </a:rPr>
              <a:t>көрерменге </a:t>
            </a:r>
            <a:r>
              <a:rPr lang="ru-RU" altLang="ru-RU" sz="2400" b="0" dirty="0" smtClean="0">
                <a:latin typeface="Tahoma" panose="020B0604030504040204" pitchFamily="34" charset="0"/>
              </a:rPr>
              <a:t>ұсынды</a:t>
            </a:r>
            <a:r>
              <a:rPr lang="ru-RU" altLang="ru-RU" sz="2400" b="0" dirty="0">
                <a:latin typeface="Tahoma" panose="020B0604030504040204" pitchFamily="34" charset="0"/>
              </a:rPr>
              <a:t>. </a:t>
            </a:r>
            <a:endParaRPr lang="ru-RU" altLang="ru-RU" sz="2400" b="0" dirty="0" smtClean="0">
              <a:latin typeface="Tahoma" panose="020B0604030504040204" pitchFamily="34" charset="0"/>
            </a:endParaRPr>
          </a:p>
          <a:p>
            <a:pPr marL="342900" indent="-342900" eaLnBrk="1" hangingPunct="1">
              <a:spcBef>
                <a:spcPct val="0"/>
              </a:spcBef>
              <a:buFont typeface="Wingdings" panose="05000000000000000000" pitchFamily="2" charset="2"/>
              <a:buChar char="Ø"/>
            </a:pPr>
            <a:r>
              <a:rPr lang="ru-RU" altLang="ru-RU" sz="2400" b="0" dirty="0">
                <a:latin typeface="Tahoma" panose="020B0604030504040204" pitchFamily="34" charset="0"/>
              </a:rPr>
              <a:t> </a:t>
            </a:r>
            <a:r>
              <a:rPr lang="ru-RU" altLang="ru-RU" sz="2400" b="0" dirty="0" smtClean="0">
                <a:latin typeface="Tahoma" panose="020B0604030504040204" pitchFamily="34" charset="0"/>
              </a:rPr>
              <a:t>Режиссері - Төлеміш Өкеев </a:t>
            </a:r>
          </a:p>
          <a:p>
            <a:pPr marL="342900" indent="-342900" eaLnBrk="1" hangingPunct="1">
              <a:spcBef>
                <a:spcPct val="0"/>
              </a:spcBef>
              <a:buFont typeface="Wingdings" panose="05000000000000000000" pitchFamily="2" charset="2"/>
              <a:buChar char="Ø"/>
            </a:pPr>
            <a:r>
              <a:rPr lang="ru-RU" altLang="ru-RU" sz="2400" b="0" dirty="0" smtClean="0">
                <a:latin typeface="Tahoma" panose="020B0604030504040204" pitchFamily="34" charset="0"/>
              </a:rPr>
              <a:t>Сценарий авторлары - </a:t>
            </a:r>
            <a:r>
              <a:rPr lang="ru-RU" altLang="ru-RU" sz="2400" b="0" dirty="0">
                <a:latin typeface="Tahoma" panose="020B0604030504040204" pitchFamily="34" charset="0"/>
              </a:rPr>
              <a:t>Андрей Михалков-Кончаловский мен Эдуард </a:t>
            </a:r>
            <a:r>
              <a:rPr lang="ru-RU" altLang="ru-RU" sz="2400" b="0" dirty="0" smtClean="0">
                <a:latin typeface="Tahoma" panose="020B0604030504040204" pitchFamily="34" charset="0"/>
              </a:rPr>
              <a:t>Тропинин.</a:t>
            </a:r>
          </a:p>
          <a:p>
            <a:pPr marL="342900" indent="-342900" eaLnBrk="1" hangingPunct="1">
              <a:spcBef>
                <a:spcPct val="0"/>
              </a:spcBef>
              <a:buFont typeface="Wingdings" panose="05000000000000000000" pitchFamily="2" charset="2"/>
              <a:buChar char="Ø"/>
            </a:pPr>
            <a:r>
              <a:rPr lang="ru-RU" altLang="ru-RU" sz="2400" b="0" dirty="0">
                <a:latin typeface="Tahoma" panose="020B0604030504040204" pitchFamily="34" charset="0"/>
              </a:rPr>
              <a:t> </a:t>
            </a:r>
            <a:r>
              <a:rPr lang="ru-RU" altLang="ru-RU" sz="2400" b="0" dirty="0" smtClean="0">
                <a:latin typeface="Tahoma" panose="020B0604030504040204" pitchFamily="34" charset="0"/>
              </a:rPr>
              <a:t>Қазақ </a:t>
            </a:r>
            <a:r>
              <a:rPr lang="ru-RU" altLang="ru-RU" sz="2400" b="0" dirty="0">
                <a:latin typeface="Tahoma" panose="020B0604030504040204" pitchFamily="34" charset="0"/>
              </a:rPr>
              <a:t>тіліне аударған </a:t>
            </a:r>
            <a:r>
              <a:rPr lang="ru-RU" altLang="ru-RU" sz="2400" b="0" dirty="0" smtClean="0">
                <a:latin typeface="Tahoma" panose="020B0604030504040204" pitchFamily="34" charset="0"/>
              </a:rPr>
              <a:t>Әбіш Кекілбаев.</a:t>
            </a:r>
            <a:endParaRPr lang="ru-RU" altLang="ru-RU" sz="2400" b="0" dirty="0">
              <a:latin typeface="Tahoma" panose="020B0604030504040204" pitchFamily="34" charset="0"/>
            </a:endParaRPr>
          </a:p>
        </p:txBody>
      </p:sp>
    </p:spTree>
    <p:extLst>
      <p:ext uri="{BB962C8B-B14F-4D97-AF65-F5344CB8AC3E}">
        <p14:creationId xmlns:p14="http://schemas.microsoft.com/office/powerpoint/2010/main" val="2059099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667512" y="1327274"/>
            <a:ext cx="10954512" cy="841256"/>
          </a:xfrm>
          <a:prstGeom prst="rect">
            <a:avLst/>
          </a:prstGeom>
        </p:spPr>
        <p:txBody>
          <a:bodyPr wrap="square">
            <a:spAutoFit/>
          </a:bodyPr>
          <a:lstStyle/>
          <a:p>
            <a:pPr algn="just" fontAlgn="base">
              <a:spcAft>
                <a:spcPts val="825"/>
              </a:spcAft>
            </a:pPr>
            <a:endParaRPr lang="ru-RU" sz="2400" dirty="0" smtClean="0"/>
          </a:p>
          <a:p>
            <a:pPr algn="just" fontAlgn="base">
              <a:spcAft>
                <a:spcPts val="825"/>
              </a:spcAft>
            </a:pPr>
            <a:endParaRPr lang="en-US"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12648" y="401547"/>
            <a:ext cx="11064240" cy="646331"/>
          </a:xfrm>
          <a:prstGeom prst="rect">
            <a:avLst/>
          </a:prstGeom>
        </p:spPr>
        <p:txBody>
          <a:bodyPr wrap="square">
            <a:spAutoFit/>
          </a:bodyPr>
          <a:lstStyle/>
          <a:p>
            <a:r>
              <a:rPr lang="ru-RU" sz="3600" dirty="0" smtClean="0">
                <a:latin typeface="Times New Roman" panose="02020603050405020304" pitchFamily="18" charset="0"/>
                <a:ea typeface="Times New Roman" panose="02020603050405020304" pitchFamily="18" charset="0"/>
              </a:rPr>
              <a:t> </a:t>
            </a:r>
            <a:endParaRPr lang="en-US" sz="3600" dirty="0"/>
          </a:p>
        </p:txBody>
      </p:sp>
      <p:sp>
        <p:nvSpPr>
          <p:cNvPr id="3" name="Rectangle 2"/>
          <p:cNvSpPr/>
          <p:nvPr/>
        </p:nvSpPr>
        <p:spPr>
          <a:xfrm>
            <a:off x="1113227" y="540212"/>
            <a:ext cx="9544921" cy="646331"/>
          </a:xfrm>
          <a:prstGeom prst="rect">
            <a:avLst/>
          </a:prstGeom>
        </p:spPr>
        <p:txBody>
          <a:bodyPr wrap="none">
            <a:spAutoFit/>
          </a:bodyPr>
          <a:lstStyle/>
          <a:p>
            <a:pPr lvl="0" algn="just" fontAlgn="base">
              <a:spcAft>
                <a:spcPts val="825"/>
              </a:spcAft>
              <a:buClr>
                <a:srgbClr val="222222"/>
              </a:buClr>
              <a:buSzPts val="1500"/>
            </a:pPr>
            <a:r>
              <a:rPr lang="kk-KZ" sz="3600" dirty="0">
                <a:solidFill>
                  <a:srgbClr val="222222"/>
                </a:solidFill>
                <a:latin typeface="SF Pro Display Light"/>
                <a:ea typeface="Times New Roman" panose="02020603050405020304" pitchFamily="18" charset="0"/>
              </a:rPr>
              <a:t>Көркем шығарманы талдаудың </a:t>
            </a:r>
            <a:r>
              <a:rPr lang="kk-KZ" sz="3600" dirty="0" smtClean="0">
                <a:solidFill>
                  <a:srgbClr val="222222"/>
                </a:solidFill>
                <a:latin typeface="SF Pro Display Light"/>
                <a:ea typeface="Times New Roman" panose="02020603050405020304" pitchFamily="18" charset="0"/>
              </a:rPr>
              <a:t>қадамдары</a:t>
            </a:r>
            <a:endParaRPr lang="en-US" sz="36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12064" y="1653449"/>
            <a:ext cx="11164824" cy="4524315"/>
          </a:xfrm>
          <a:prstGeom prst="rect">
            <a:avLst/>
          </a:prstGeom>
        </p:spPr>
        <p:txBody>
          <a:bodyPr wrap="square">
            <a:spAutoFit/>
          </a:bodyPr>
          <a:lstStyle/>
          <a:p>
            <a:pPr marL="514350" indent="-514350">
              <a:buAutoNum type="arabicPeriod"/>
            </a:pPr>
            <a:r>
              <a:rPr lang="kk-KZ" sz="3200" b="1" dirty="0" smtClean="0">
                <a:latin typeface="Times New Roman" panose="02020603050405020304" pitchFamily="18" charset="0"/>
                <a:ea typeface="Times New Roman" panose="02020603050405020304" pitchFamily="18" charset="0"/>
              </a:rPr>
              <a:t>Көркем </a:t>
            </a:r>
            <a:r>
              <a:rPr lang="kk-KZ" sz="3200" b="1" dirty="0">
                <a:latin typeface="Times New Roman" panose="02020603050405020304" pitchFamily="18" charset="0"/>
                <a:ea typeface="Times New Roman" panose="02020603050405020304" pitchFamily="18" charset="0"/>
              </a:rPr>
              <a:t>шығарманың жазылу </a:t>
            </a:r>
            <a:r>
              <a:rPr lang="kk-KZ" sz="3200" b="1" dirty="0" smtClean="0">
                <a:latin typeface="Times New Roman" panose="02020603050405020304" pitchFamily="18" charset="0"/>
                <a:ea typeface="Times New Roman" panose="02020603050405020304" pitchFamily="18" charset="0"/>
              </a:rPr>
              <a:t>тарихына үңілу;</a:t>
            </a:r>
          </a:p>
          <a:p>
            <a:endParaRPr lang="kk-KZ" sz="3200" dirty="0">
              <a:latin typeface="Times New Roman" panose="02020603050405020304" pitchFamily="18" charset="0"/>
            </a:endParaRPr>
          </a:p>
          <a:p>
            <a:pPr marL="457200" indent="-457200">
              <a:buFont typeface="Wingdings" panose="05000000000000000000" pitchFamily="2" charset="2"/>
              <a:buChar char="ü"/>
            </a:pPr>
            <a:endParaRPr lang="kk-KZ" sz="3200" dirty="0" smtClean="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kk-KZ" sz="3200" dirty="0" smtClean="0">
                <a:latin typeface="Times New Roman" panose="02020603050405020304" pitchFamily="18" charset="0"/>
                <a:cs typeface="Times New Roman" panose="02020603050405020304" pitchFamily="18" charset="0"/>
              </a:rPr>
              <a:t>Мәтін </a:t>
            </a:r>
            <a:r>
              <a:rPr lang="kk-KZ" sz="3200" dirty="0">
                <a:latin typeface="Times New Roman" panose="02020603050405020304" pitchFamily="18" charset="0"/>
                <a:cs typeface="Times New Roman" panose="02020603050405020304" pitchFamily="18" charset="0"/>
              </a:rPr>
              <a:t>тарихын зерттеу барысында ондағы уақыт іздерін, уақыт таңбасын, қоғам сұранысын да ескеру керек. Яғни мәтінге қатысты мәліметтер, деректерді анықтау әдеби шығарманы тереңірек талдауға, нақты бағалауға көмектеседі.</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424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667512" y="1327274"/>
            <a:ext cx="10954512" cy="841256"/>
          </a:xfrm>
          <a:prstGeom prst="rect">
            <a:avLst/>
          </a:prstGeom>
        </p:spPr>
        <p:txBody>
          <a:bodyPr wrap="square">
            <a:spAutoFit/>
          </a:bodyPr>
          <a:lstStyle/>
          <a:p>
            <a:pPr algn="just" fontAlgn="base">
              <a:spcAft>
                <a:spcPts val="825"/>
              </a:spcAft>
            </a:pPr>
            <a:endParaRPr lang="ru-RU" sz="2400" dirty="0" smtClean="0"/>
          </a:p>
          <a:p>
            <a:pPr algn="just" fontAlgn="base">
              <a:spcAft>
                <a:spcPts val="825"/>
              </a:spcAft>
            </a:pPr>
            <a:endParaRPr lang="en-US"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431536" y="905689"/>
            <a:ext cx="6382512" cy="4524315"/>
          </a:xfrm>
          <a:prstGeom prst="rect">
            <a:avLst/>
          </a:prstGeom>
        </p:spPr>
        <p:txBody>
          <a:bodyPr wrap="square">
            <a:spAutoFit/>
          </a:bodyPr>
          <a:lstStyle/>
          <a:p>
            <a:endParaRPr lang="kk-KZ" sz="3200" dirty="0">
              <a:latin typeface="Times New Roman" panose="02020603050405020304" pitchFamily="18" charset="0"/>
            </a:endParaRPr>
          </a:p>
          <a:p>
            <a:pPr marL="457200" indent="-457200">
              <a:buFont typeface="Wingdings" panose="05000000000000000000" pitchFamily="2" charset="2"/>
              <a:buChar char="§"/>
            </a:pPr>
            <a:r>
              <a:rPr lang="kk-KZ" sz="3200" dirty="0" smtClean="0"/>
              <a:t>М</a:t>
            </a:r>
            <a:r>
              <a:rPr lang="kk-KZ" sz="3200" dirty="0"/>
              <a:t>. Әуезовтің «</a:t>
            </a:r>
            <a:r>
              <a:rPr lang="kk-KZ" sz="3200" dirty="0" smtClean="0"/>
              <a:t>Көксерек» повесі 1928-ші </a:t>
            </a:r>
            <a:r>
              <a:rPr lang="kk-KZ" sz="3200" dirty="0"/>
              <a:t> жыл­дың желтоқсаны мен 1929 жылдың қаңтар айларында Ташкент қаласында </a:t>
            </a:r>
            <a:r>
              <a:rPr lang="kk-KZ" sz="3200" dirty="0" smtClean="0"/>
              <a:t>жазылған.</a:t>
            </a:r>
          </a:p>
          <a:p>
            <a:pPr marL="457200" indent="-457200">
              <a:buFont typeface="Wingdings" panose="05000000000000000000" pitchFamily="2" charset="2"/>
              <a:buChar char="§"/>
            </a:pPr>
            <a:r>
              <a:rPr lang="kk-KZ" sz="3200" dirty="0" smtClean="0"/>
              <a:t>1929 </a:t>
            </a:r>
            <a:r>
              <a:rPr lang="kk-KZ" sz="3200" dirty="0"/>
              <a:t> жылы «Жаңа әдебиет» журналында басылып шықты</a:t>
            </a:r>
            <a:r>
              <a:rPr lang="kk-KZ" sz="3200" dirty="0" smtClean="0"/>
              <a:t>.</a:t>
            </a:r>
            <a:endParaRPr lang="en-US" sz="3200" dirty="0"/>
          </a:p>
          <a:p>
            <a:endParaRPr lang="en-US"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512" y="905689"/>
            <a:ext cx="3758184" cy="5093208"/>
          </a:xfrm>
          <a:prstGeom prst="rect">
            <a:avLst/>
          </a:prstGeom>
        </p:spPr>
      </p:pic>
    </p:spTree>
    <p:extLst>
      <p:ext uri="{BB962C8B-B14F-4D97-AF65-F5344CB8AC3E}">
        <p14:creationId xmlns:p14="http://schemas.microsoft.com/office/powerpoint/2010/main" val="440981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7000" b="-7000"/>
          </a:stretch>
        </a:blipFill>
        <a:effectLst/>
      </p:bgPr>
    </p:bg>
    <p:spTree>
      <p:nvGrpSpPr>
        <p:cNvPr id="1" name=""/>
        <p:cNvGrpSpPr/>
        <p:nvPr/>
      </p:nvGrpSpPr>
      <p:grpSpPr>
        <a:xfrm>
          <a:off x="0" y="0"/>
          <a:ext cx="0" cy="0"/>
          <a:chOff x="0" y="0"/>
          <a:chExt cx="0" cy="0"/>
        </a:xfrm>
      </p:grpSpPr>
      <p:sp>
        <p:nvSpPr>
          <p:cNvPr id="5" name="Скругленный прямоугольник 4"/>
          <p:cNvSpPr/>
          <p:nvPr/>
        </p:nvSpPr>
        <p:spPr>
          <a:xfrm>
            <a:off x="1333381" y="758952"/>
            <a:ext cx="9671539" cy="5596128"/>
          </a:xfrm>
          <a:prstGeom prst="roundRect">
            <a:avLst/>
          </a:prstGeom>
          <a:solidFill>
            <a:schemeClr val="accent4">
              <a:lumMod val="20000"/>
              <a:lumOff val="8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k-KZ" sz="2800" dirty="0">
                <a:solidFill>
                  <a:schemeClr val="tx1"/>
                </a:solidFill>
              </a:rPr>
              <a:t>Әдебиетті ХХІ ғасыр оқырмандарына оқыту жолында көптеген </a:t>
            </a:r>
            <a:r>
              <a:rPr lang="kk-KZ" sz="2800" dirty="0" smtClean="0">
                <a:solidFill>
                  <a:schemeClr val="tx1"/>
                </a:solidFill>
              </a:rPr>
              <a:t>әдіс-тәсілдерді </a:t>
            </a:r>
            <a:r>
              <a:rPr lang="kk-KZ" sz="2800" dirty="0">
                <a:solidFill>
                  <a:schemeClr val="tx1"/>
                </a:solidFill>
              </a:rPr>
              <a:t>қолданып,  заманға сай бейімдеп отыру, түрлі технологияларды қолданып оқыту арқылы оқушының пәнге деген қызығушылығын арттыру бүгінгі мұғалімнің алдындағы күрделі міндет.  Сондықтан әдебиетті өнердің басқа салаларымен (музыка, сурет, кино және театр өнері)  интеграцияда оқыту арқылы мұғалім студентке көркем шығарманы танытудың, оның ішкі мазмұнын түсінудің жаңа қырларын ашуға мүмкіндік береді.  </a:t>
            </a:r>
            <a:endParaRPr lang="en-US" sz="2800" dirty="0">
              <a:solidFill>
                <a:schemeClr val="tx1"/>
              </a:solidFill>
            </a:endParaRPr>
          </a:p>
          <a:p>
            <a:pPr algn="just"/>
            <a:endParaRPr lang="ru-RU" sz="2600" dirty="0">
              <a:solidFill>
                <a:schemeClr val="tx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961651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667512" y="1327274"/>
            <a:ext cx="10954512" cy="841256"/>
          </a:xfrm>
          <a:prstGeom prst="rect">
            <a:avLst/>
          </a:prstGeom>
        </p:spPr>
        <p:txBody>
          <a:bodyPr wrap="square">
            <a:spAutoFit/>
          </a:bodyPr>
          <a:lstStyle/>
          <a:p>
            <a:pPr algn="just" fontAlgn="base">
              <a:spcAft>
                <a:spcPts val="825"/>
              </a:spcAft>
            </a:pPr>
            <a:endParaRPr lang="ru-RU" sz="2400" dirty="0" smtClean="0"/>
          </a:p>
          <a:p>
            <a:pPr algn="just" fontAlgn="base">
              <a:spcAft>
                <a:spcPts val="825"/>
              </a:spcAft>
            </a:pPr>
            <a:endParaRPr lang="en-US"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12648" y="401547"/>
            <a:ext cx="11064240" cy="646331"/>
          </a:xfrm>
          <a:prstGeom prst="rect">
            <a:avLst/>
          </a:prstGeom>
        </p:spPr>
        <p:txBody>
          <a:bodyPr wrap="square">
            <a:spAutoFit/>
          </a:bodyPr>
          <a:lstStyle/>
          <a:p>
            <a:r>
              <a:rPr lang="ru-RU" sz="3600" dirty="0" smtClean="0">
                <a:latin typeface="Times New Roman" panose="02020603050405020304" pitchFamily="18" charset="0"/>
                <a:ea typeface="Times New Roman" panose="02020603050405020304" pitchFamily="18" charset="0"/>
              </a:rPr>
              <a:t> </a:t>
            </a:r>
            <a:endParaRPr lang="en-US" sz="3600" dirty="0"/>
          </a:p>
        </p:txBody>
      </p:sp>
      <p:sp>
        <p:nvSpPr>
          <p:cNvPr id="3" name="Rectangle 2"/>
          <p:cNvSpPr/>
          <p:nvPr/>
        </p:nvSpPr>
        <p:spPr>
          <a:xfrm>
            <a:off x="1113227" y="540212"/>
            <a:ext cx="9544921" cy="646331"/>
          </a:xfrm>
          <a:prstGeom prst="rect">
            <a:avLst/>
          </a:prstGeom>
        </p:spPr>
        <p:txBody>
          <a:bodyPr wrap="none">
            <a:spAutoFit/>
          </a:bodyPr>
          <a:lstStyle/>
          <a:p>
            <a:pPr lvl="0" algn="just" fontAlgn="base">
              <a:spcAft>
                <a:spcPts val="825"/>
              </a:spcAft>
              <a:buClr>
                <a:srgbClr val="222222"/>
              </a:buClr>
              <a:buSzPts val="1500"/>
            </a:pPr>
            <a:r>
              <a:rPr lang="kk-KZ" sz="3600" dirty="0">
                <a:solidFill>
                  <a:srgbClr val="222222"/>
                </a:solidFill>
                <a:latin typeface="SF Pro Display Light"/>
                <a:ea typeface="Times New Roman" panose="02020603050405020304" pitchFamily="18" charset="0"/>
              </a:rPr>
              <a:t>Көркем шығарманы талдаудың </a:t>
            </a:r>
            <a:r>
              <a:rPr lang="kk-KZ" sz="3600" dirty="0" smtClean="0">
                <a:solidFill>
                  <a:srgbClr val="222222"/>
                </a:solidFill>
                <a:latin typeface="SF Pro Display Light"/>
                <a:ea typeface="Times New Roman" panose="02020603050405020304" pitchFamily="18" charset="0"/>
              </a:rPr>
              <a:t>қадамдары</a:t>
            </a:r>
            <a:endParaRPr lang="en-US" sz="36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12064" y="1653449"/>
            <a:ext cx="11164824" cy="3046988"/>
          </a:xfrm>
          <a:prstGeom prst="rect">
            <a:avLst/>
          </a:prstGeom>
        </p:spPr>
        <p:txBody>
          <a:bodyPr wrap="square">
            <a:spAutoFit/>
          </a:bodyPr>
          <a:lstStyle/>
          <a:p>
            <a:endParaRPr lang="kk-KZ" sz="3200" dirty="0" smtClean="0">
              <a:latin typeface="Times New Roman" panose="02020603050405020304" pitchFamily="18" charset="0"/>
              <a:cs typeface="Times New Roman" panose="02020603050405020304" pitchFamily="18" charset="0"/>
            </a:endParaRPr>
          </a:p>
          <a:p>
            <a:pPr fontAlgn="base"/>
            <a:r>
              <a:rPr lang="kk-KZ" sz="3200" dirty="0"/>
              <a:t>Әдеби туындының шығармашылық тарихына қатысы бар компоненттер мен факторлар көп. Ой-түрткі, түпкі ой, ішкі сезім, көкейкөз, қиял емес сияқты компоненттерді есепке алу маңызды.</a:t>
            </a:r>
            <a:endParaRPr lang="en-US" sz="3200" dirty="0"/>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53960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667512" y="1327274"/>
            <a:ext cx="10954512" cy="841256"/>
          </a:xfrm>
          <a:prstGeom prst="rect">
            <a:avLst/>
          </a:prstGeom>
        </p:spPr>
        <p:txBody>
          <a:bodyPr wrap="square">
            <a:spAutoFit/>
          </a:bodyPr>
          <a:lstStyle/>
          <a:p>
            <a:pPr algn="just" fontAlgn="base">
              <a:spcAft>
                <a:spcPts val="825"/>
              </a:spcAft>
            </a:pPr>
            <a:endParaRPr lang="ru-RU" sz="2400" dirty="0" smtClean="0"/>
          </a:p>
          <a:p>
            <a:pPr algn="just" fontAlgn="base">
              <a:spcAft>
                <a:spcPts val="825"/>
              </a:spcAft>
            </a:pPr>
            <a:endParaRPr lang="en-US"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12648" y="401547"/>
            <a:ext cx="11064240" cy="646331"/>
          </a:xfrm>
          <a:prstGeom prst="rect">
            <a:avLst/>
          </a:prstGeom>
        </p:spPr>
        <p:txBody>
          <a:bodyPr wrap="square">
            <a:spAutoFit/>
          </a:bodyPr>
          <a:lstStyle/>
          <a:p>
            <a:r>
              <a:rPr lang="ru-RU" sz="3600" dirty="0" smtClean="0">
                <a:latin typeface="Times New Roman" panose="02020603050405020304" pitchFamily="18" charset="0"/>
                <a:ea typeface="Times New Roman" panose="02020603050405020304" pitchFamily="18" charset="0"/>
              </a:rPr>
              <a:t> </a:t>
            </a:r>
            <a:endParaRPr lang="en-US" sz="3600" dirty="0"/>
          </a:p>
        </p:txBody>
      </p:sp>
      <p:sp>
        <p:nvSpPr>
          <p:cNvPr id="4" name="Rectangle 3"/>
          <p:cNvSpPr/>
          <p:nvPr/>
        </p:nvSpPr>
        <p:spPr>
          <a:xfrm>
            <a:off x="667512" y="1047878"/>
            <a:ext cx="11164824" cy="5693866"/>
          </a:xfrm>
          <a:prstGeom prst="rect">
            <a:avLst/>
          </a:prstGeom>
        </p:spPr>
        <p:txBody>
          <a:bodyPr wrap="square">
            <a:spAutoFit/>
          </a:bodyPr>
          <a:lstStyle/>
          <a:p>
            <a:pPr algn="just" fontAlgn="base"/>
            <a:r>
              <a:rPr lang="kk-KZ" sz="2800" dirty="0" smtClean="0">
                <a:latin typeface="Times New Roman" panose="02020603050405020304" pitchFamily="18" charset="0"/>
                <a:cs typeface="Times New Roman" panose="02020603050405020304" pitchFamily="18" charset="0"/>
              </a:rPr>
              <a:t>Мұхтар </a:t>
            </a:r>
            <a:r>
              <a:rPr lang="kk-KZ" sz="2800" dirty="0">
                <a:latin typeface="Times New Roman" panose="02020603050405020304" pitchFamily="18" charset="0"/>
                <a:cs typeface="Times New Roman" panose="02020603050405020304" pitchFamily="18" charset="0"/>
              </a:rPr>
              <a:t>Әуезовтің «Көксерек» әңгімесінің тақырыбын таңдап алуының бір себебін жазушының жұбайы Валентина Әуезова былай деп еске алады: </a:t>
            </a:r>
            <a:r>
              <a:rPr lang="kk-KZ" sz="2800" b="1" i="1" dirty="0">
                <a:latin typeface="Times New Roman" panose="02020603050405020304" pitchFamily="18" charset="0"/>
                <a:cs typeface="Times New Roman" panose="02020603050405020304" pitchFamily="18" charset="0"/>
              </a:rPr>
              <a:t>«Бірде мен қабырға күнтізбесін (1929 жылдың) сатып алдым. Сол күнтізбе Мұхтардың жазу үстелінің тұсында ілулі тұратын еді. Сонда белгілі суретшінің салған суреті бар болатын – қысқы түн, қар жамылған меңіреу дала, сонау алыста көз ұшында қар басқан кішкентай деревняның оттары көрінеді. Ең алдыңғы қатарда түнде жортқан қасқыр тұр. Міне, сол сурет Мұхтар Әуезовтің сонау жас бала кезінде кәнігі аңшылардан естіген әңгімелерін есіне түсірген болуы керек, енді міне, күн сайын көз алдынан осы суреттегі көрініс кетпеген Мұхтар өзінің «Көксерек» әңгімесін жазған болатын</a:t>
            </a:r>
            <a:r>
              <a:rPr lang="kk-KZ" sz="2800" b="1" i="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7730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0"/>
            <a:ext cx="5216769" cy="6858000"/>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4000" b="1" dirty="0">
                <a:solidFill>
                  <a:schemeClr val="tx2">
                    <a:lumMod val="75000"/>
                  </a:schemeClr>
                </a:solidFill>
                <a:latin typeface="Times New Roman" charset="0"/>
                <a:ea typeface="Times New Roman" charset="0"/>
                <a:cs typeface="Times New Roman" charset="0"/>
              </a:rPr>
              <a:t>Көркем </a:t>
            </a:r>
            <a:endParaRPr lang="kk-KZ" sz="4000" b="1" dirty="0" smtClean="0">
              <a:solidFill>
                <a:schemeClr val="tx2">
                  <a:lumMod val="75000"/>
                </a:schemeClr>
              </a:solidFill>
              <a:latin typeface="Times New Roman" charset="0"/>
              <a:ea typeface="Times New Roman" charset="0"/>
              <a:cs typeface="Times New Roman" charset="0"/>
            </a:endParaRPr>
          </a:p>
          <a:p>
            <a:pPr algn="ctr"/>
            <a:r>
              <a:rPr lang="kk-KZ" sz="4000" b="1" dirty="0" smtClean="0">
                <a:solidFill>
                  <a:schemeClr val="tx2">
                    <a:lumMod val="75000"/>
                  </a:schemeClr>
                </a:solidFill>
                <a:latin typeface="Times New Roman" charset="0"/>
                <a:ea typeface="Times New Roman" charset="0"/>
                <a:cs typeface="Times New Roman" charset="0"/>
              </a:rPr>
              <a:t>шығарманы </a:t>
            </a:r>
          </a:p>
          <a:p>
            <a:pPr algn="ctr"/>
            <a:r>
              <a:rPr lang="kk-KZ" sz="4000" b="1" dirty="0" smtClean="0">
                <a:solidFill>
                  <a:schemeClr val="tx2">
                    <a:lumMod val="75000"/>
                  </a:schemeClr>
                </a:solidFill>
                <a:latin typeface="Times New Roman" charset="0"/>
                <a:ea typeface="Times New Roman" charset="0"/>
                <a:cs typeface="Times New Roman" charset="0"/>
              </a:rPr>
              <a:t>талдау </a:t>
            </a:r>
          </a:p>
          <a:p>
            <a:pPr algn="ctr"/>
            <a:r>
              <a:rPr lang="kk-KZ" sz="4000" b="1" dirty="0" smtClean="0">
                <a:solidFill>
                  <a:schemeClr val="tx2">
                    <a:lumMod val="75000"/>
                  </a:schemeClr>
                </a:solidFill>
                <a:latin typeface="Times New Roman" charset="0"/>
                <a:ea typeface="Times New Roman" charset="0"/>
                <a:cs typeface="Times New Roman" charset="0"/>
              </a:rPr>
              <a:t>үдерісі</a:t>
            </a:r>
            <a:endParaRPr lang="ru-RU" sz="4000" dirty="0">
              <a:solidFill>
                <a:schemeClr val="tx2">
                  <a:lumMod val="75000"/>
                </a:schemeClr>
              </a:solidFill>
              <a:latin typeface="Times New Roman" charset="0"/>
              <a:ea typeface="Times New Roman" charset="0"/>
              <a:cs typeface="Times New Roman" charset="0"/>
            </a:endParaRPr>
          </a:p>
        </p:txBody>
      </p:sp>
      <p:sp>
        <p:nvSpPr>
          <p:cNvPr id="6" name="Овал 5"/>
          <p:cNvSpPr/>
          <p:nvPr/>
        </p:nvSpPr>
        <p:spPr>
          <a:xfrm>
            <a:off x="4818185" y="281354"/>
            <a:ext cx="773723" cy="70338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imes New Roman" charset="0"/>
                <a:ea typeface="Times New Roman" charset="0"/>
                <a:cs typeface="Times New Roman" charset="0"/>
              </a:rPr>
              <a:t>1</a:t>
            </a:r>
            <a:endParaRPr lang="ru-RU" dirty="0">
              <a:latin typeface="Times New Roman" charset="0"/>
              <a:ea typeface="Times New Roman" charset="0"/>
              <a:cs typeface="Times New Roman" charset="0"/>
            </a:endParaRPr>
          </a:p>
        </p:txBody>
      </p:sp>
      <p:sp>
        <p:nvSpPr>
          <p:cNvPr id="7" name="Овал 6"/>
          <p:cNvSpPr/>
          <p:nvPr/>
        </p:nvSpPr>
        <p:spPr>
          <a:xfrm>
            <a:off x="4818184" y="1447803"/>
            <a:ext cx="773723" cy="70338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Times New Roman" charset="0"/>
                <a:ea typeface="Times New Roman" charset="0"/>
                <a:cs typeface="Times New Roman" charset="0"/>
              </a:rPr>
              <a:t>2</a:t>
            </a:r>
            <a:endParaRPr lang="ru-RU" dirty="0">
              <a:latin typeface="Times New Roman" charset="0"/>
              <a:ea typeface="Times New Roman" charset="0"/>
              <a:cs typeface="Times New Roman" charset="0"/>
            </a:endParaRPr>
          </a:p>
        </p:txBody>
      </p:sp>
      <p:sp>
        <p:nvSpPr>
          <p:cNvPr id="8" name="Овал 7"/>
          <p:cNvSpPr/>
          <p:nvPr/>
        </p:nvSpPr>
        <p:spPr>
          <a:xfrm>
            <a:off x="4818184" y="2614252"/>
            <a:ext cx="773723" cy="70338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Times New Roman" charset="0"/>
                <a:ea typeface="Times New Roman" charset="0"/>
                <a:cs typeface="Times New Roman" charset="0"/>
              </a:rPr>
              <a:t>3</a:t>
            </a:r>
            <a:endParaRPr lang="ru-RU" dirty="0">
              <a:latin typeface="Times New Roman" charset="0"/>
              <a:ea typeface="Times New Roman" charset="0"/>
              <a:cs typeface="Times New Roman" charset="0"/>
            </a:endParaRPr>
          </a:p>
        </p:txBody>
      </p:sp>
      <p:sp>
        <p:nvSpPr>
          <p:cNvPr id="9" name="Овал 8"/>
          <p:cNvSpPr/>
          <p:nvPr/>
        </p:nvSpPr>
        <p:spPr>
          <a:xfrm>
            <a:off x="4829906" y="3780701"/>
            <a:ext cx="773723" cy="70338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Times New Roman" charset="0"/>
                <a:ea typeface="Times New Roman" charset="0"/>
                <a:cs typeface="Times New Roman" charset="0"/>
              </a:rPr>
              <a:t>4</a:t>
            </a:r>
            <a:endParaRPr lang="ru-RU" dirty="0">
              <a:latin typeface="Times New Roman" charset="0"/>
              <a:ea typeface="Times New Roman" charset="0"/>
              <a:cs typeface="Times New Roman" charset="0"/>
            </a:endParaRPr>
          </a:p>
        </p:txBody>
      </p:sp>
      <p:sp>
        <p:nvSpPr>
          <p:cNvPr id="10" name="Овал 9"/>
          <p:cNvSpPr/>
          <p:nvPr/>
        </p:nvSpPr>
        <p:spPr>
          <a:xfrm>
            <a:off x="4829906" y="4947150"/>
            <a:ext cx="773723" cy="70338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Times New Roman" charset="0"/>
                <a:ea typeface="Times New Roman" charset="0"/>
                <a:cs typeface="Times New Roman" charset="0"/>
              </a:rPr>
              <a:t>5</a:t>
            </a:r>
            <a:endParaRPr lang="ru-RU" dirty="0">
              <a:latin typeface="Times New Roman" charset="0"/>
              <a:ea typeface="Times New Roman" charset="0"/>
              <a:cs typeface="Times New Roman" charset="0"/>
            </a:endParaRPr>
          </a:p>
        </p:txBody>
      </p:sp>
      <p:sp>
        <p:nvSpPr>
          <p:cNvPr id="11" name="Овал 10"/>
          <p:cNvSpPr/>
          <p:nvPr/>
        </p:nvSpPr>
        <p:spPr>
          <a:xfrm>
            <a:off x="4829906" y="6113599"/>
            <a:ext cx="773723" cy="70338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Times New Roman" charset="0"/>
                <a:ea typeface="Times New Roman" charset="0"/>
                <a:cs typeface="Times New Roman" charset="0"/>
              </a:rPr>
              <a:t>6</a:t>
            </a:r>
            <a:endParaRPr lang="ru-RU" dirty="0">
              <a:latin typeface="Times New Roman" charset="0"/>
              <a:ea typeface="Times New Roman" charset="0"/>
              <a:cs typeface="Times New Roman" charset="0"/>
            </a:endParaRPr>
          </a:p>
        </p:txBody>
      </p:sp>
      <p:sp>
        <p:nvSpPr>
          <p:cNvPr id="12" name="Прямоугольник 11"/>
          <p:cNvSpPr/>
          <p:nvPr/>
        </p:nvSpPr>
        <p:spPr>
          <a:xfrm>
            <a:off x="5931877" y="281354"/>
            <a:ext cx="6096000" cy="703384"/>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latin typeface="Times New Roman" charset="0"/>
                <a:ea typeface="Times New Roman" charset="0"/>
                <a:cs typeface="Times New Roman" charset="0"/>
              </a:rPr>
              <a:t>Тақырыптық-идеялық</a:t>
            </a:r>
            <a:endParaRPr lang="ru-RU" sz="2400" dirty="0">
              <a:latin typeface="Times New Roman" charset="0"/>
              <a:ea typeface="Times New Roman" charset="0"/>
              <a:cs typeface="Times New Roman" charset="0"/>
            </a:endParaRPr>
          </a:p>
        </p:txBody>
      </p:sp>
      <p:sp>
        <p:nvSpPr>
          <p:cNvPr id="13" name="Прямоугольник 12"/>
          <p:cNvSpPr/>
          <p:nvPr/>
        </p:nvSpPr>
        <p:spPr>
          <a:xfrm>
            <a:off x="5931877" y="1441944"/>
            <a:ext cx="6096000" cy="703384"/>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err="1">
                <a:latin typeface="Times New Roman" charset="0"/>
                <a:ea typeface="Times New Roman" charset="0"/>
                <a:cs typeface="Times New Roman" charset="0"/>
              </a:rPr>
              <a:t>сюжеттік</a:t>
            </a:r>
            <a:r>
              <a:rPr lang="ru-RU" sz="2400" dirty="0">
                <a:latin typeface="Times New Roman" charset="0"/>
                <a:ea typeface="Times New Roman" charset="0"/>
                <a:cs typeface="Times New Roman" charset="0"/>
              </a:rPr>
              <a:t>, </a:t>
            </a:r>
            <a:r>
              <a:rPr lang="ru-RU" sz="2400" dirty="0" err="1">
                <a:latin typeface="Times New Roman" charset="0"/>
                <a:ea typeface="Times New Roman" charset="0"/>
                <a:cs typeface="Times New Roman" charset="0"/>
              </a:rPr>
              <a:t>композициялық</a:t>
            </a:r>
            <a:r>
              <a:rPr lang="ru-RU" sz="2400" dirty="0">
                <a:latin typeface="Times New Roman" charset="0"/>
                <a:ea typeface="Times New Roman" charset="0"/>
                <a:cs typeface="Times New Roman" charset="0"/>
              </a:rPr>
              <a:t> </a:t>
            </a:r>
            <a:r>
              <a:rPr lang="ru-RU" sz="2400" dirty="0" err="1" smtClean="0">
                <a:latin typeface="Times New Roman" charset="0"/>
                <a:ea typeface="Times New Roman" charset="0"/>
                <a:cs typeface="Times New Roman" charset="0"/>
              </a:rPr>
              <a:t>құрылысы</a:t>
            </a:r>
            <a:r>
              <a:rPr lang="ru-RU" sz="2400" dirty="0" smtClean="0">
                <a:latin typeface="Times New Roman" charset="0"/>
                <a:ea typeface="Times New Roman" charset="0"/>
                <a:cs typeface="Times New Roman" charset="0"/>
              </a:rPr>
              <a:t> </a:t>
            </a:r>
            <a:endParaRPr lang="ru-RU" sz="2400" dirty="0">
              <a:latin typeface="Times New Roman" charset="0"/>
              <a:ea typeface="Times New Roman" charset="0"/>
              <a:cs typeface="Times New Roman" charset="0"/>
            </a:endParaRPr>
          </a:p>
          <a:p>
            <a:pPr algn="ctr"/>
            <a:endParaRPr lang="ru-RU" dirty="0"/>
          </a:p>
        </p:txBody>
      </p:sp>
      <p:sp>
        <p:nvSpPr>
          <p:cNvPr id="14" name="Прямоугольник 13"/>
          <p:cNvSpPr/>
          <p:nvPr/>
        </p:nvSpPr>
        <p:spPr>
          <a:xfrm>
            <a:off x="5931877" y="2620111"/>
            <a:ext cx="6096000" cy="703384"/>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latin typeface="Times New Roman" charset="0"/>
                <a:ea typeface="Times New Roman" charset="0"/>
                <a:cs typeface="Times New Roman" charset="0"/>
              </a:rPr>
              <a:t>жанрлық </a:t>
            </a:r>
            <a:r>
              <a:rPr lang="ru-RU" sz="2400" dirty="0" smtClean="0">
                <a:latin typeface="Times New Roman" charset="0"/>
                <a:ea typeface="Times New Roman" charset="0"/>
                <a:cs typeface="Times New Roman" charset="0"/>
              </a:rPr>
              <a:t>сипаты</a:t>
            </a:r>
            <a:endParaRPr lang="ru-RU" sz="2400" dirty="0">
              <a:latin typeface="Times New Roman" charset="0"/>
              <a:ea typeface="Times New Roman" charset="0"/>
              <a:cs typeface="Times New Roman" charset="0"/>
            </a:endParaRPr>
          </a:p>
        </p:txBody>
      </p:sp>
      <p:sp>
        <p:nvSpPr>
          <p:cNvPr id="15" name="Прямоугольник 14"/>
          <p:cNvSpPr/>
          <p:nvPr/>
        </p:nvSpPr>
        <p:spPr>
          <a:xfrm>
            <a:off x="5931877" y="3780701"/>
            <a:ext cx="6096000" cy="703384"/>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latin typeface="Times New Roman" charset="0"/>
                <a:ea typeface="Times New Roman" charset="0"/>
                <a:cs typeface="Times New Roman" charset="0"/>
              </a:rPr>
              <a:t>кейіпкерлердің характерін бейнелеу </a:t>
            </a:r>
            <a:r>
              <a:rPr lang="ru-RU" sz="2400" dirty="0" smtClean="0">
                <a:latin typeface="Times New Roman" charset="0"/>
                <a:ea typeface="Times New Roman" charset="0"/>
                <a:cs typeface="Times New Roman" charset="0"/>
              </a:rPr>
              <a:t>принциптері</a:t>
            </a:r>
            <a:endParaRPr lang="ru-RU" sz="2400" dirty="0">
              <a:latin typeface="Times New Roman" charset="0"/>
              <a:ea typeface="Times New Roman" charset="0"/>
              <a:cs typeface="Times New Roman" charset="0"/>
            </a:endParaRPr>
          </a:p>
        </p:txBody>
      </p:sp>
      <p:sp>
        <p:nvSpPr>
          <p:cNvPr id="16" name="Прямоугольник 15"/>
          <p:cNvSpPr/>
          <p:nvPr/>
        </p:nvSpPr>
        <p:spPr>
          <a:xfrm>
            <a:off x="5931877" y="4947150"/>
            <a:ext cx="6096000" cy="703384"/>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latin typeface="Times New Roman" charset="0"/>
                <a:ea typeface="Times New Roman" charset="0"/>
                <a:cs typeface="Times New Roman" charset="0"/>
              </a:rPr>
              <a:t>о</a:t>
            </a:r>
            <a:r>
              <a:rPr lang="ru-RU" sz="2400" dirty="0" smtClean="0">
                <a:latin typeface="Times New Roman" charset="0"/>
                <a:ea typeface="Times New Roman" charset="0"/>
                <a:cs typeface="Times New Roman" charset="0"/>
              </a:rPr>
              <a:t>браздар жүйесі бойынша</a:t>
            </a:r>
            <a:endParaRPr lang="ru-RU" sz="2400" dirty="0">
              <a:latin typeface="Times New Roman" charset="0"/>
              <a:ea typeface="Times New Roman" charset="0"/>
              <a:cs typeface="Times New Roman" charset="0"/>
            </a:endParaRPr>
          </a:p>
        </p:txBody>
      </p:sp>
      <p:sp>
        <p:nvSpPr>
          <p:cNvPr id="17" name="Прямоугольник 16"/>
          <p:cNvSpPr/>
          <p:nvPr/>
        </p:nvSpPr>
        <p:spPr>
          <a:xfrm>
            <a:off x="5931877" y="6096364"/>
            <a:ext cx="6096000" cy="703384"/>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a:latin typeface="Times New Roman" charset="0"/>
                <a:ea typeface="Times New Roman" charset="0"/>
                <a:cs typeface="Times New Roman" charset="0"/>
              </a:rPr>
              <a:t>к</a:t>
            </a:r>
            <a:r>
              <a:rPr lang="kk-KZ" sz="2400" dirty="0" smtClean="0">
                <a:latin typeface="Times New Roman" charset="0"/>
                <a:ea typeface="Times New Roman" charset="0"/>
                <a:cs typeface="Times New Roman" charset="0"/>
              </a:rPr>
              <a:t>өркемдік ерекшеліктері</a:t>
            </a:r>
            <a:endParaRPr lang="en-US" sz="2400" dirty="0">
              <a:latin typeface="Times New Roman" charset="0"/>
              <a:ea typeface="Times New Roman" charset="0"/>
              <a:cs typeface="Times New Roman" charset="0"/>
            </a:endParaRPr>
          </a:p>
        </p:txBody>
      </p:sp>
      <p:cxnSp>
        <p:nvCxnSpPr>
          <p:cNvPr id="19" name="Прямая соединительная линия 18"/>
          <p:cNvCxnSpPr>
            <a:stCxn id="12" idx="2"/>
            <a:endCxn id="13" idx="0"/>
          </p:cNvCxnSpPr>
          <p:nvPr/>
        </p:nvCxnSpPr>
        <p:spPr>
          <a:xfrm>
            <a:off x="8979877" y="984738"/>
            <a:ext cx="0" cy="4572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a:stCxn id="13" idx="2"/>
            <a:endCxn id="14" idx="0"/>
          </p:cNvCxnSpPr>
          <p:nvPr/>
        </p:nvCxnSpPr>
        <p:spPr>
          <a:xfrm>
            <a:off x="8979877" y="2145328"/>
            <a:ext cx="0" cy="474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a:stCxn id="14" idx="2"/>
            <a:endCxn id="15" idx="0"/>
          </p:cNvCxnSpPr>
          <p:nvPr/>
        </p:nvCxnSpPr>
        <p:spPr>
          <a:xfrm>
            <a:off x="8979877" y="3323495"/>
            <a:ext cx="0" cy="4572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15" idx="2"/>
            <a:endCxn id="16" idx="0"/>
          </p:cNvCxnSpPr>
          <p:nvPr/>
        </p:nvCxnSpPr>
        <p:spPr>
          <a:xfrm>
            <a:off x="8979877" y="4484085"/>
            <a:ext cx="0" cy="463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0950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667512" y="1327274"/>
            <a:ext cx="10954512" cy="841256"/>
          </a:xfrm>
          <a:prstGeom prst="rect">
            <a:avLst/>
          </a:prstGeom>
        </p:spPr>
        <p:txBody>
          <a:bodyPr wrap="square">
            <a:spAutoFit/>
          </a:bodyPr>
          <a:lstStyle/>
          <a:p>
            <a:pPr algn="just" fontAlgn="base">
              <a:spcAft>
                <a:spcPts val="825"/>
              </a:spcAft>
            </a:pPr>
            <a:endParaRPr lang="ru-RU" sz="2400" dirty="0" smtClean="0"/>
          </a:p>
          <a:p>
            <a:pPr algn="just" fontAlgn="base">
              <a:spcAft>
                <a:spcPts val="825"/>
              </a:spcAft>
            </a:pPr>
            <a:endParaRPr lang="en-US"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12648" y="401547"/>
            <a:ext cx="11064240" cy="646331"/>
          </a:xfrm>
          <a:prstGeom prst="rect">
            <a:avLst/>
          </a:prstGeom>
        </p:spPr>
        <p:txBody>
          <a:bodyPr wrap="square">
            <a:spAutoFit/>
          </a:bodyPr>
          <a:lstStyle/>
          <a:p>
            <a:r>
              <a:rPr lang="ru-RU" sz="3600" dirty="0" smtClean="0">
                <a:latin typeface="Times New Roman" panose="02020603050405020304" pitchFamily="18" charset="0"/>
                <a:ea typeface="Times New Roman" panose="02020603050405020304" pitchFamily="18" charset="0"/>
              </a:rPr>
              <a:t> </a:t>
            </a:r>
            <a:endParaRPr lang="en-US" sz="3600" dirty="0"/>
          </a:p>
        </p:txBody>
      </p:sp>
      <p:sp>
        <p:nvSpPr>
          <p:cNvPr id="4" name="Rectangle 3"/>
          <p:cNvSpPr/>
          <p:nvPr/>
        </p:nvSpPr>
        <p:spPr>
          <a:xfrm>
            <a:off x="406146" y="332649"/>
            <a:ext cx="11164824" cy="7417415"/>
          </a:xfrm>
          <a:prstGeom prst="rect">
            <a:avLst/>
          </a:prstGeom>
        </p:spPr>
        <p:txBody>
          <a:bodyPr wrap="square">
            <a:spAutoFit/>
          </a:bodyPr>
          <a:lstStyle/>
          <a:p>
            <a:pPr fontAlgn="base"/>
            <a:r>
              <a:rPr lang="kk-KZ" sz="3000" dirty="0" smtClean="0">
                <a:latin typeface="Times New Roman" panose="02020603050405020304" pitchFamily="18" charset="0"/>
                <a:cs typeface="Times New Roman" panose="02020603050405020304" pitchFamily="18" charset="0"/>
              </a:rPr>
              <a:t>«</a:t>
            </a:r>
            <a:r>
              <a:rPr lang="kk-KZ" sz="3000" dirty="0">
                <a:latin typeface="Times New Roman" panose="02020603050405020304" pitchFamily="18" charset="0"/>
                <a:cs typeface="Times New Roman" panose="02020603050405020304" pitchFamily="18" charset="0"/>
              </a:rPr>
              <a:t>Қара адырдың қарағанда сайы елсіз. Айналада қабат-қабат адырлар, жақын төбелердің барлығын аласа боз қараған, тобылғы басқан».</a:t>
            </a:r>
            <a:endParaRPr lang="en-US" sz="3000" dirty="0">
              <a:latin typeface="Times New Roman" panose="02020603050405020304" pitchFamily="18" charset="0"/>
              <a:cs typeface="Times New Roman" panose="02020603050405020304" pitchFamily="18" charset="0"/>
            </a:endParaRPr>
          </a:p>
          <a:p>
            <a:pPr fontAlgn="base"/>
            <a:r>
              <a:rPr lang="kk-KZ" sz="3000" dirty="0" smtClean="0">
                <a:latin typeface="Times New Roman" panose="02020603050405020304" pitchFamily="18" charset="0"/>
                <a:cs typeface="Times New Roman" panose="02020603050405020304" pitchFamily="18" charset="0"/>
              </a:rPr>
              <a:t>«</a:t>
            </a:r>
            <a:r>
              <a:rPr lang="kk-KZ" sz="3000" dirty="0">
                <a:latin typeface="Times New Roman" panose="02020603050405020304" pitchFamily="18" charset="0"/>
                <a:cs typeface="Times New Roman" panose="02020603050405020304" pitchFamily="18" charset="0"/>
              </a:rPr>
              <a:t>Сай бойында май айының салқын лебі еседі. Бастары көгеріп, түрленіп қалған қалың қарағай жел лебінен сыбдыр-сыбдыр қағып, теңселіп, ырғалып қояды. Маңайдан жуалардың, жас шөптердің иісі келеді</a:t>
            </a:r>
            <a:r>
              <a:rPr lang="kk-KZ" sz="3000" dirty="0" smtClean="0">
                <a:latin typeface="Times New Roman" panose="02020603050405020304" pitchFamily="18" charset="0"/>
                <a:cs typeface="Times New Roman" panose="02020603050405020304" pitchFamily="18" charset="0"/>
              </a:rPr>
              <a:t>». ... </a:t>
            </a:r>
            <a:r>
              <a:rPr lang="ru-RU" sz="3000" dirty="0" smtClean="0">
                <a:latin typeface="Times New Roman" panose="02020603050405020304" pitchFamily="18" charset="0"/>
                <a:cs typeface="Times New Roman" panose="02020603050405020304" pitchFamily="18" charset="0"/>
              </a:rPr>
              <a:t>Маңайы </a:t>
            </a:r>
            <a:r>
              <a:rPr lang="ru-RU" sz="3000" dirty="0">
                <a:latin typeface="Times New Roman" panose="02020603050405020304" pitchFamily="18" charset="0"/>
                <a:cs typeface="Times New Roman" panose="02020603050405020304" pitchFamily="18" charset="0"/>
              </a:rPr>
              <a:t>қасқырдың ойнағы. Жас шөптер басылып, тапталып қалған. Жақындағы қарағандарда қасқырдың ақ жүндері көрінеді. Қыстан қалған түбіті кәзір де әр жерде сөйтіп жүлынып қалып жүр. Індердің орта жерінде екі қалың сасыр шайқалып өсіпті. Қазір соның түбінде қысқы жүні әбден түлеп болмаған ақ қасқыр жатыр</a:t>
            </a:r>
            <a:r>
              <a:rPr lang="ru-RU" sz="3000" dirty="0" smtClean="0">
                <a:latin typeface="Times New Roman" panose="02020603050405020304" pitchFamily="18" charset="0"/>
                <a:cs typeface="Times New Roman" panose="02020603050405020304" pitchFamily="18" charset="0"/>
              </a:rPr>
              <a:t>.</a:t>
            </a:r>
          </a:p>
          <a:p>
            <a:pPr fontAlgn="base"/>
            <a:endParaRPr lang="ru-RU" sz="2800" dirty="0" smtClean="0">
              <a:latin typeface="Times New Roman" panose="02020603050405020304" pitchFamily="18" charset="0"/>
              <a:cs typeface="Times New Roman" panose="02020603050405020304" pitchFamily="18" charset="0"/>
            </a:endParaRPr>
          </a:p>
          <a:p>
            <a:pPr algn="r" fontAlgn="base"/>
            <a:r>
              <a:rPr lang="kk-KZ" sz="2800" dirty="0">
                <a:latin typeface="Times New Roman" panose="02020603050405020304" pitchFamily="18" charset="0"/>
                <a:cs typeface="Times New Roman" panose="02020603050405020304" pitchFamily="18" charset="0"/>
              </a:rPr>
              <a:t>(М.Әуезов. </a:t>
            </a:r>
            <a:r>
              <a:rPr lang="kk-KZ" sz="2800" dirty="0" smtClean="0">
                <a:latin typeface="Times New Roman" panose="02020603050405020304" pitchFamily="18" charset="0"/>
                <a:cs typeface="Times New Roman" panose="02020603050405020304" pitchFamily="18" charset="0"/>
              </a:rPr>
              <a:t>Көксерек, 7 б. 1998).</a:t>
            </a:r>
            <a:endParaRPr lang="kk-KZ" sz="2800" dirty="0">
              <a:latin typeface="Times New Roman" panose="02020603050405020304" pitchFamily="18" charset="0"/>
              <a:cs typeface="Times New Roman" panose="02020603050405020304" pitchFamily="18" charset="0"/>
            </a:endParaRPr>
          </a:p>
          <a:p>
            <a:pPr algn="r" fontAlgn="base"/>
            <a:endParaRPr lang="en-US" sz="28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0883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667512" y="1327274"/>
            <a:ext cx="10954512" cy="841256"/>
          </a:xfrm>
          <a:prstGeom prst="rect">
            <a:avLst/>
          </a:prstGeom>
        </p:spPr>
        <p:txBody>
          <a:bodyPr wrap="square">
            <a:spAutoFit/>
          </a:bodyPr>
          <a:lstStyle/>
          <a:p>
            <a:pPr algn="just" fontAlgn="base">
              <a:spcAft>
                <a:spcPts val="825"/>
              </a:spcAft>
            </a:pPr>
            <a:endParaRPr lang="ru-RU" sz="2400" dirty="0" smtClean="0"/>
          </a:p>
          <a:p>
            <a:pPr algn="just" fontAlgn="base">
              <a:spcAft>
                <a:spcPts val="825"/>
              </a:spcAft>
            </a:pPr>
            <a:endParaRPr lang="en-US"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12648" y="401547"/>
            <a:ext cx="11064240" cy="646331"/>
          </a:xfrm>
          <a:prstGeom prst="rect">
            <a:avLst/>
          </a:prstGeom>
        </p:spPr>
        <p:txBody>
          <a:bodyPr wrap="square">
            <a:spAutoFit/>
          </a:bodyPr>
          <a:lstStyle/>
          <a:p>
            <a:r>
              <a:rPr lang="ru-RU" sz="3600" dirty="0" smtClean="0">
                <a:latin typeface="Times New Roman" panose="02020603050405020304" pitchFamily="18" charset="0"/>
                <a:ea typeface="Times New Roman" panose="02020603050405020304" pitchFamily="18" charset="0"/>
              </a:rPr>
              <a:t> </a:t>
            </a:r>
            <a:endParaRPr lang="en-US" sz="3600" dirty="0"/>
          </a:p>
        </p:txBody>
      </p:sp>
      <p:sp>
        <p:nvSpPr>
          <p:cNvPr id="4" name="Rectangle 3"/>
          <p:cNvSpPr/>
          <p:nvPr/>
        </p:nvSpPr>
        <p:spPr>
          <a:xfrm>
            <a:off x="667512" y="1047878"/>
            <a:ext cx="11164824" cy="2677656"/>
          </a:xfrm>
          <a:prstGeom prst="rect">
            <a:avLst/>
          </a:prstGeom>
        </p:spPr>
        <p:txBody>
          <a:bodyPr wrap="square">
            <a:spAutoFit/>
          </a:bodyPr>
          <a:lstStyle/>
          <a:p>
            <a:r>
              <a:rPr lang="kk-KZ" sz="2800" u="sng" dirty="0">
                <a:hlinkClick r:id="rId2"/>
              </a:rPr>
              <a:t>https://www.google.com/search?q=%D0%BA%D3%A9%D0%BA%D1%81%D0%B5%D1%80%D0%B5%D0%BA+%D1%84%D0%B8%D0%BB%D1%8C%D0%BC%D1%96&amp;rlz=1C1GCEU_ruKZ996KZ997&amp;source=lnms&amp;tbm=vid&amp;sa=X&amp;ved=2ahUKEwjAvsLqpZf9AhUFlosKHZhfBucQ_AUoAnoECAEQBA&amp;biw=1536&amp;bih=696&amp;dpr=1.25#fpstate=ive&amp;vld=cid:5ce18012,vid:tNydZ5CNV-A</a:t>
            </a:r>
            <a:endParaRPr lang="en-US" sz="2800" dirty="0"/>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745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6525003" y="833074"/>
            <a:ext cx="6190488" cy="523220"/>
          </a:xfrm>
          <a:prstGeom prst="rect">
            <a:avLst/>
          </a:prstGeom>
        </p:spPr>
        <p:txBody>
          <a:bodyPr wrap="square">
            <a:spAutoFit/>
          </a:bodyPr>
          <a:lstStyle/>
          <a:p>
            <a:endParaRPr lang="kk-KZ" sz="2800" dirty="0" smtClean="0"/>
          </a:p>
        </p:txBody>
      </p:sp>
      <p:sp>
        <p:nvSpPr>
          <p:cNvPr id="2" name="Rectangle 1"/>
          <p:cNvSpPr/>
          <p:nvPr/>
        </p:nvSpPr>
        <p:spPr>
          <a:xfrm>
            <a:off x="612648" y="401547"/>
            <a:ext cx="11064240" cy="646331"/>
          </a:xfrm>
          <a:prstGeom prst="rect">
            <a:avLst/>
          </a:prstGeom>
        </p:spPr>
        <p:txBody>
          <a:bodyPr wrap="square">
            <a:spAutoFit/>
          </a:bodyPr>
          <a:lstStyle/>
          <a:p>
            <a:r>
              <a:rPr lang="ru-RU" sz="3600" dirty="0" smtClean="0">
                <a:latin typeface="Times New Roman" panose="02020603050405020304" pitchFamily="18" charset="0"/>
                <a:ea typeface="Times New Roman" panose="02020603050405020304" pitchFamily="18" charset="0"/>
              </a:rPr>
              <a:t> </a:t>
            </a:r>
            <a:endParaRPr lang="en-US" sz="3600" dirty="0"/>
          </a:p>
        </p:txBody>
      </p:sp>
      <p:sp>
        <p:nvSpPr>
          <p:cNvPr id="4" name="Rectangle 3"/>
          <p:cNvSpPr/>
          <p:nvPr/>
        </p:nvSpPr>
        <p:spPr>
          <a:xfrm>
            <a:off x="667512" y="1047878"/>
            <a:ext cx="11164824" cy="523220"/>
          </a:xfrm>
          <a:prstGeom prst="rect">
            <a:avLst/>
          </a:prstGeom>
        </p:spPr>
        <p:txBody>
          <a:bodyPr wrap="square">
            <a:spAutoFit/>
          </a:bodyPr>
          <a:lstStyle/>
          <a:p>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252341" y="1094684"/>
            <a:ext cx="2680322" cy="830997"/>
          </a:xfrm>
          <a:prstGeom prst="rect">
            <a:avLst/>
          </a:prstGeom>
        </p:spPr>
        <p:txBody>
          <a:bodyPr wrap="square">
            <a:spAutoFit/>
          </a:bodyPr>
          <a:lstStyle/>
          <a:p>
            <a:pPr lvl="0"/>
            <a:r>
              <a:rPr lang="kk-KZ" sz="4800" b="1"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Адам</a:t>
            </a:r>
            <a:endParaRPr lang="ru-RU" sz="4800" b="1" dirty="0">
              <a:solidFill>
                <a:srgbClr val="222222"/>
              </a:solidFill>
              <a:latin typeface="Times New Roman"/>
              <a:ea typeface="Times New Roman"/>
              <a:cs typeface="Times New Roman"/>
              <a:sym typeface="Times New Roman"/>
            </a:endParaRPr>
          </a:p>
        </p:txBody>
      </p:sp>
      <p:sp>
        <p:nvSpPr>
          <p:cNvPr id="6" name="Rectangle 5"/>
          <p:cNvSpPr/>
          <p:nvPr/>
        </p:nvSpPr>
        <p:spPr>
          <a:xfrm>
            <a:off x="4668304" y="1119859"/>
            <a:ext cx="3068469" cy="830997"/>
          </a:xfrm>
          <a:prstGeom prst="rect">
            <a:avLst/>
          </a:prstGeom>
        </p:spPr>
        <p:txBody>
          <a:bodyPr wrap="none">
            <a:spAutoFit/>
          </a:bodyPr>
          <a:lstStyle/>
          <a:p>
            <a:r>
              <a:rPr lang="kk-KZ" dirty="0" smtClean="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a:t>
            </a:r>
            <a:r>
              <a:rPr lang="kk-KZ" sz="4800" b="1"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бөлтірік </a:t>
            </a:r>
            <a:r>
              <a:rPr lang="kk-KZ" sz="4800" dirty="0" smtClean="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 </a:t>
            </a:r>
            <a:endParaRPr lang="en-US" sz="4800" dirty="0"/>
          </a:p>
        </p:txBody>
      </p:sp>
      <p:sp>
        <p:nvSpPr>
          <p:cNvPr id="11" name="Google Shape;208;p30"/>
          <p:cNvSpPr/>
          <p:nvPr/>
        </p:nvSpPr>
        <p:spPr>
          <a:xfrm>
            <a:off x="7494796" y="1193031"/>
            <a:ext cx="2700443" cy="757825"/>
          </a:xfrm>
          <a:prstGeom prst="rightArrow">
            <a:avLst>
              <a:gd name="adj1" fmla="val 50000"/>
              <a:gd name="adj2" fmla="val 50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p:cNvSpPr/>
          <p:nvPr/>
        </p:nvSpPr>
        <p:spPr>
          <a:xfrm>
            <a:off x="10265265" y="1090241"/>
            <a:ext cx="1574342" cy="830997"/>
          </a:xfrm>
          <a:prstGeom prst="rect">
            <a:avLst/>
          </a:prstGeom>
        </p:spPr>
        <p:txBody>
          <a:bodyPr wrap="none">
            <a:spAutoFit/>
          </a:bodyPr>
          <a:lstStyle/>
          <a:p>
            <a:r>
              <a:rPr lang="kk-KZ" sz="4800" b="1" dirty="0">
                <a:solidFill>
                  <a:srgbClr val="444444"/>
                </a:solidFill>
                <a:latin typeface="Helvetica" panose="020B0604020202020204" pitchFamily="34" charset="0"/>
                <a:ea typeface="Times New Roman" panose="02020603050405020304" pitchFamily="18" charset="0"/>
                <a:cs typeface="Times New Roman" panose="02020603050405020304" pitchFamily="18" charset="0"/>
              </a:rPr>
              <a:t>орта</a:t>
            </a:r>
            <a:endParaRPr lang="en-US" sz="4800" b="1" dirty="0"/>
          </a:p>
        </p:txBody>
      </p:sp>
      <p:sp>
        <p:nvSpPr>
          <p:cNvPr id="12" name="Google Shape;209;p30"/>
          <p:cNvSpPr/>
          <p:nvPr/>
        </p:nvSpPr>
        <p:spPr>
          <a:xfrm>
            <a:off x="2167291" y="1191491"/>
            <a:ext cx="2514390" cy="757825"/>
          </a:xfrm>
          <a:prstGeom prst="leftArrow">
            <a:avLst>
              <a:gd name="adj1" fmla="val 50000"/>
              <a:gd name="adj2" fmla="val 50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127" y="2714624"/>
            <a:ext cx="7370618" cy="3732358"/>
          </a:xfrm>
          <a:prstGeom prst="rect">
            <a:avLst/>
          </a:prstGeom>
        </p:spPr>
      </p:pic>
    </p:spTree>
    <p:extLst>
      <p:ext uri="{BB962C8B-B14F-4D97-AF65-F5344CB8AC3E}">
        <p14:creationId xmlns:p14="http://schemas.microsoft.com/office/powerpoint/2010/main" val="11295910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667512" y="1327274"/>
            <a:ext cx="10954512" cy="841256"/>
          </a:xfrm>
          <a:prstGeom prst="rect">
            <a:avLst/>
          </a:prstGeom>
        </p:spPr>
        <p:txBody>
          <a:bodyPr wrap="square">
            <a:spAutoFit/>
          </a:bodyPr>
          <a:lstStyle/>
          <a:p>
            <a:pPr algn="just" fontAlgn="base">
              <a:spcAft>
                <a:spcPts val="825"/>
              </a:spcAft>
            </a:pPr>
            <a:endParaRPr lang="ru-RU" sz="2400" dirty="0" smtClean="0"/>
          </a:p>
          <a:p>
            <a:pPr algn="just" fontAlgn="base">
              <a:spcAft>
                <a:spcPts val="825"/>
              </a:spcAft>
            </a:pPr>
            <a:endParaRPr lang="en-US"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12648" y="401547"/>
            <a:ext cx="11064240" cy="646331"/>
          </a:xfrm>
          <a:prstGeom prst="rect">
            <a:avLst/>
          </a:prstGeom>
        </p:spPr>
        <p:txBody>
          <a:bodyPr wrap="square">
            <a:spAutoFit/>
          </a:bodyPr>
          <a:lstStyle/>
          <a:p>
            <a:r>
              <a:rPr lang="ru-RU" sz="3600" dirty="0" smtClean="0">
                <a:latin typeface="Times New Roman" panose="02020603050405020304" pitchFamily="18" charset="0"/>
                <a:ea typeface="Times New Roman" panose="02020603050405020304" pitchFamily="18" charset="0"/>
              </a:rPr>
              <a:t> </a:t>
            </a:r>
            <a:endParaRPr lang="en-US" sz="3600" dirty="0"/>
          </a:p>
        </p:txBody>
      </p:sp>
      <p:sp>
        <p:nvSpPr>
          <p:cNvPr id="4" name="Rectangle 3"/>
          <p:cNvSpPr/>
          <p:nvPr/>
        </p:nvSpPr>
        <p:spPr>
          <a:xfrm>
            <a:off x="667512" y="586059"/>
            <a:ext cx="11164824" cy="5632311"/>
          </a:xfrm>
          <a:prstGeom prst="rect">
            <a:avLst/>
          </a:prstGeom>
        </p:spPr>
        <p:txBody>
          <a:bodyPr wrap="square">
            <a:spAutoFit/>
          </a:bodyPr>
          <a:lstStyle/>
          <a:p>
            <a:pPr fontAlgn="base"/>
            <a:r>
              <a:rPr lang="kk-KZ" sz="3200" dirty="0"/>
              <a:t>Н.Фрай – әдеби туындыны оқу барысында оқырман миында өтетін түсіну үдерісінің екі түрін анықтаған. </a:t>
            </a:r>
            <a:endParaRPr lang="kk-KZ" sz="3200" dirty="0" smtClean="0"/>
          </a:p>
          <a:p>
            <a:pPr fontAlgn="base"/>
            <a:r>
              <a:rPr lang="kk-KZ" sz="3200" b="1" dirty="0" smtClean="0"/>
              <a:t>Centipetal </a:t>
            </a:r>
            <a:r>
              <a:rPr lang="kk-KZ" sz="3200" dirty="0"/>
              <a:t>деп атаған </a:t>
            </a:r>
            <a:r>
              <a:rPr lang="kk-KZ" sz="3200" dirty="0" smtClean="0"/>
              <a:t>біріншісі мәтіннің </a:t>
            </a:r>
            <a:r>
              <a:rPr lang="kk-KZ" sz="3200" dirty="0"/>
              <a:t>сыртқы пішінінен, үстіңгі мағыналық қабаттарынан бірте-бірте «ішіне», өзегіне тереңдеп ендіруді мақсат еткен түсінудің мұндай механизмі өте күрделі. </a:t>
            </a:r>
            <a:endParaRPr lang="kk-KZ" sz="3200" dirty="0" smtClean="0"/>
          </a:p>
          <a:p>
            <a:pPr fontAlgn="base"/>
            <a:r>
              <a:rPr lang="kk-KZ" sz="3200" dirty="0" smtClean="0"/>
              <a:t>Ал </a:t>
            </a:r>
            <a:r>
              <a:rPr lang="kk-KZ" sz="3200" dirty="0"/>
              <a:t>қазақша </a:t>
            </a:r>
            <a:r>
              <a:rPr lang="kk-KZ" sz="3200" b="1" dirty="0"/>
              <a:t>«центрден тарау» </a:t>
            </a:r>
            <a:r>
              <a:rPr lang="kk-KZ" sz="3200" dirty="0"/>
              <a:t>деп атауға болатын келесі түрі – оқырманды көркем әлемнен нақты өмірге қайтаратын «centrifugal» үдерісі. Осындай түсіну жұмыстарының негізінде </a:t>
            </a:r>
            <a:r>
              <a:rPr lang="kk-KZ" sz="3200" dirty="0" smtClean="0"/>
              <a:t>мәтін талқыланады. </a:t>
            </a:r>
          </a:p>
          <a:p>
            <a:pPr algn="r" fontAlgn="base"/>
            <a:r>
              <a:rPr lang="kk-KZ" sz="2000" dirty="0" smtClean="0"/>
              <a:t>Қадыров Ж.Т., Есембеков Т.О. Көркем шығарманы талдау мен талқылау жолдары, </a:t>
            </a:r>
          </a:p>
          <a:p>
            <a:pPr algn="r" fontAlgn="base"/>
            <a:r>
              <a:rPr lang="kk-KZ" sz="2000" dirty="0" smtClean="0"/>
              <a:t>Алматы, 2018</a:t>
            </a:r>
            <a:endParaRPr lang="en-US" sz="2000" dirty="0"/>
          </a:p>
        </p:txBody>
      </p:sp>
    </p:spTree>
    <p:extLst>
      <p:ext uri="{BB962C8B-B14F-4D97-AF65-F5344CB8AC3E}">
        <p14:creationId xmlns:p14="http://schemas.microsoft.com/office/powerpoint/2010/main" val="8650054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288" y="-100013"/>
            <a:ext cx="8229600" cy="1139826"/>
          </a:xfrm>
        </p:spPr>
        <p:txBody>
          <a:bodyPr/>
          <a:lstStyle/>
          <a:p>
            <a:pPr algn="ctr">
              <a:defRPr/>
            </a:pPr>
            <a:r>
              <a:rPr lang="kk-KZ" b="1" dirty="0" smtClean="0"/>
              <a:t>Ойтүрткі сұрақтар</a:t>
            </a:r>
            <a:endParaRPr lang="en-US" b="1" dirty="0"/>
          </a:p>
        </p:txBody>
      </p:sp>
      <p:sp>
        <p:nvSpPr>
          <p:cNvPr id="3" name="Content Placeholder 2"/>
          <p:cNvSpPr>
            <a:spLocks noGrp="1"/>
          </p:cNvSpPr>
          <p:nvPr>
            <p:ph idx="1"/>
          </p:nvPr>
        </p:nvSpPr>
        <p:spPr>
          <a:xfrm>
            <a:off x="840508" y="836712"/>
            <a:ext cx="10926619" cy="5822706"/>
          </a:xfrm>
          <a:solidFill>
            <a:schemeClr val="accent2"/>
          </a:solidFill>
          <a:ln>
            <a:solidFill>
              <a:schemeClr val="accent1"/>
            </a:solidFill>
          </a:ln>
        </p:spPr>
        <p:txBody>
          <a:bodyPr rtlCol="0">
            <a:normAutofit fontScale="92500" lnSpcReduction="10000"/>
          </a:bodyPr>
          <a:lstStyle/>
          <a:p>
            <a:pPr>
              <a:defRPr/>
            </a:pPr>
            <a:endParaRPr lang="ru-RU" sz="2400" cap="all" dirty="0">
              <a:ln w="500">
                <a:solidFill>
                  <a:srgbClr val="B13F9A">
                    <a:shade val="20000"/>
                    <a:satMod val="120000"/>
                  </a:srgbClr>
                </a:solidFill>
              </a:ln>
              <a:solidFill>
                <a:srgbClr val="FFFF00"/>
              </a:solidFill>
              <a:latin typeface="Times New Roman" pitchFamily="18" charset="0"/>
              <a:cs typeface="Times New Roman" pitchFamily="18" charset="0"/>
            </a:endParaRPr>
          </a:p>
          <a:p>
            <a:pPr marL="514350" indent="-514350">
              <a:buFont typeface="Arial" panose="020B0604020202020204" pitchFamily="34" charset="0"/>
              <a:buAutoNum type="arabicPeriod"/>
              <a:defRPr/>
            </a:pPr>
            <a:r>
              <a:rPr lang="ru-RU" sz="3000" dirty="0"/>
              <a:t>Қалай ойлайсыздар, </a:t>
            </a:r>
            <a:r>
              <a:rPr lang="ru-RU" sz="3000" dirty="0" smtClean="0"/>
              <a:t>шығарма </a:t>
            </a:r>
            <a:r>
              <a:rPr lang="ru-RU" sz="3000" dirty="0"/>
              <a:t>тек Көксерек айналасында ғана ма</a:t>
            </a:r>
            <a:r>
              <a:rPr lang="ru-RU" sz="3000" dirty="0" smtClean="0"/>
              <a:t>?</a:t>
            </a:r>
          </a:p>
          <a:p>
            <a:pPr marL="514350" indent="-514350">
              <a:buFont typeface="Arial" panose="020B0604020202020204" pitchFamily="34" charset="0"/>
              <a:buAutoNum type="arabicPeriod"/>
              <a:defRPr/>
            </a:pPr>
            <a:r>
              <a:rPr lang="kk-KZ" sz="3000" dirty="0" smtClean="0"/>
              <a:t>Адамдар </a:t>
            </a:r>
            <a:r>
              <a:rPr lang="kk-KZ" sz="3000" dirty="0"/>
              <a:t>әлемін табиғат «көзімен» суреттеудің қандай сыры бар</a:t>
            </a:r>
            <a:r>
              <a:rPr lang="kk-KZ" sz="3000" dirty="0" smtClean="0"/>
              <a:t>?</a:t>
            </a:r>
          </a:p>
          <a:p>
            <a:pPr marL="514350" indent="-514350">
              <a:buFont typeface="Arial" panose="020B0604020202020204" pitchFamily="34" charset="0"/>
              <a:buAutoNum type="arabicPeriod"/>
              <a:defRPr/>
            </a:pPr>
            <a:r>
              <a:rPr lang="kk-KZ" sz="3000" dirty="0" smtClean="0"/>
              <a:t>Табиғаттың </a:t>
            </a:r>
            <a:r>
              <a:rPr lang="kk-KZ" sz="3000" dirty="0"/>
              <a:t>мамыражай қалпымен басталып, аң болмысын беруде автордың натурализмге </a:t>
            </a:r>
            <a:r>
              <a:rPr lang="kk-KZ" sz="3000" dirty="0" smtClean="0"/>
              <a:t>баруы нені аңғартады? </a:t>
            </a:r>
          </a:p>
          <a:p>
            <a:pPr marL="514350" indent="-514350">
              <a:buFont typeface="Arial" panose="020B0604020202020204" pitchFamily="34" charset="0"/>
              <a:buAutoNum type="arabicPeriod"/>
              <a:defRPr/>
            </a:pPr>
            <a:r>
              <a:rPr lang="kk-KZ" sz="3000" dirty="0" smtClean="0"/>
              <a:t>Шығармадағы «жып-жылы </a:t>
            </a:r>
            <a:r>
              <a:rPr lang="kk-KZ" sz="3000" dirty="0"/>
              <a:t>мықты тұсаулар...» деген қолданыстар нені меңзейді? </a:t>
            </a:r>
            <a:endParaRPr lang="kk-KZ" sz="3000" dirty="0" smtClean="0"/>
          </a:p>
          <a:p>
            <a:pPr marL="514350" indent="-514350">
              <a:buFont typeface="Arial" panose="020B0604020202020204" pitchFamily="34" charset="0"/>
              <a:buAutoNum type="arabicPeriod"/>
              <a:defRPr/>
            </a:pPr>
            <a:r>
              <a:rPr lang="en-US" sz="3000" dirty="0" err="1" smtClean="0"/>
              <a:t>Көксерек</a:t>
            </a:r>
            <a:r>
              <a:rPr lang="kk-KZ" sz="3000" dirty="0" smtClean="0"/>
              <a:t> «екі аяқтыларға» неге өшікті?</a:t>
            </a:r>
          </a:p>
          <a:p>
            <a:pPr marL="514350" indent="-514350">
              <a:buFont typeface="Arial" panose="020B0604020202020204" pitchFamily="34" charset="0"/>
              <a:buAutoNum type="arabicPeriod"/>
              <a:defRPr/>
            </a:pPr>
            <a:r>
              <a:rPr lang="ru-RU" sz="3000" dirty="0" smtClean="0"/>
              <a:t>Адамдардың </a:t>
            </a:r>
            <a:r>
              <a:rPr lang="ru-RU" sz="3000" dirty="0"/>
              <a:t>іс - әрекетін құптауға бола ма</a:t>
            </a:r>
            <a:r>
              <a:rPr lang="ru-RU" sz="3000" dirty="0" smtClean="0"/>
              <a:t>?</a:t>
            </a:r>
          </a:p>
          <a:p>
            <a:pPr marL="514350" indent="-514350">
              <a:buFont typeface="Arial" panose="020B0604020202020204" pitchFamily="34" charset="0"/>
              <a:buAutoNum type="arabicPeriod"/>
              <a:defRPr/>
            </a:pPr>
            <a:r>
              <a:rPr lang="ru-RU" sz="3000" dirty="0" smtClean="0"/>
              <a:t>Кім </a:t>
            </a:r>
            <a:r>
              <a:rPr lang="ru-RU" sz="3000" dirty="0"/>
              <a:t>қатал, кім өктем? Көксерек пе, әлде </a:t>
            </a:r>
            <a:r>
              <a:rPr lang="ru-RU" sz="3000" dirty="0" smtClean="0"/>
              <a:t>адамдар </a:t>
            </a:r>
            <a:r>
              <a:rPr lang="ru-RU" sz="3000" dirty="0"/>
              <a:t>ма? </a:t>
            </a:r>
            <a:endParaRPr lang="ru-RU" sz="3000" dirty="0" smtClean="0"/>
          </a:p>
          <a:p>
            <a:pPr marL="514350" indent="-514350">
              <a:buFont typeface="Arial" panose="020B0604020202020204" pitchFamily="34" charset="0"/>
              <a:buAutoNum type="arabicPeriod"/>
              <a:defRPr/>
            </a:pPr>
            <a:r>
              <a:rPr lang="ru-RU" sz="3000" dirty="0" smtClean="0"/>
              <a:t>Жалпы </a:t>
            </a:r>
            <a:r>
              <a:rPr lang="ru-RU" sz="3000" dirty="0"/>
              <a:t>табиғатқа шабуыл жасау, оның тылсым тыныштығын бұзу мәселесіне қалай қарайсыңдар?</a:t>
            </a:r>
            <a:br>
              <a:rPr lang="ru-RU" sz="3000" dirty="0"/>
            </a:br>
            <a:r>
              <a:rPr lang="ru-RU" dirty="0"/>
              <a:t/>
            </a:r>
            <a:br>
              <a:rPr lang="ru-RU" dirty="0"/>
            </a:br>
            <a:endParaRPr lang="ru-RU" cap="all" dirty="0">
              <a:ln w="500">
                <a:solidFill>
                  <a:srgbClr val="B13F9A">
                    <a:shade val="20000"/>
                    <a:satMod val="120000"/>
                  </a:srgbClr>
                </a:solidFill>
              </a:ln>
              <a:latin typeface="Times New Roman" pitchFamily="18" charset="0"/>
              <a:cs typeface="Times New Roman" pitchFamily="18" charset="0"/>
            </a:endParaRPr>
          </a:p>
        </p:txBody>
      </p:sp>
    </p:spTree>
    <p:extLst>
      <p:ext uri="{BB962C8B-B14F-4D97-AF65-F5344CB8AC3E}">
        <p14:creationId xmlns:p14="http://schemas.microsoft.com/office/powerpoint/2010/main" val="13735630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6978" y="39633"/>
            <a:ext cx="10515600" cy="1325563"/>
          </a:xfrm>
        </p:spPr>
        <p:txBody>
          <a:bodyPr>
            <a:normAutofit/>
          </a:bodyPr>
          <a:lstStyle/>
          <a:p>
            <a:pPr algn="ctr"/>
            <a:r>
              <a:rPr lang="ru-RU" b="1" dirty="0" err="1" smtClean="0">
                <a:latin typeface="Times New Roman" charset="0"/>
                <a:ea typeface="Times New Roman" charset="0"/>
                <a:cs typeface="Times New Roman" charset="0"/>
              </a:rPr>
              <a:t>Топтық</a:t>
            </a:r>
            <a:r>
              <a:rPr lang="ru-RU" b="1" dirty="0" smtClean="0">
                <a:latin typeface="Times New Roman" charset="0"/>
                <a:ea typeface="Times New Roman" charset="0"/>
                <a:cs typeface="Times New Roman" charset="0"/>
              </a:rPr>
              <a:t> </a:t>
            </a:r>
            <a:br>
              <a:rPr lang="ru-RU" b="1" dirty="0" smtClean="0">
                <a:latin typeface="Times New Roman" charset="0"/>
                <a:ea typeface="Times New Roman" charset="0"/>
                <a:cs typeface="Times New Roman" charset="0"/>
              </a:rPr>
            </a:br>
            <a:r>
              <a:rPr lang="ru-RU" b="1" dirty="0" err="1" smtClean="0">
                <a:latin typeface="Times New Roman" charset="0"/>
                <a:ea typeface="Times New Roman" charset="0"/>
                <a:cs typeface="Times New Roman" charset="0"/>
              </a:rPr>
              <a:t>жұмыс</a:t>
            </a:r>
            <a:endParaRPr lang="ru-RU" b="1" dirty="0">
              <a:latin typeface="Times New Roman" charset="0"/>
              <a:ea typeface="Times New Roman" charset="0"/>
              <a:cs typeface="Times New Roman" charset="0"/>
            </a:endParaRPr>
          </a:p>
        </p:txBody>
      </p:sp>
      <p:sp>
        <p:nvSpPr>
          <p:cNvPr id="4" name="Овал 3"/>
          <p:cNvSpPr/>
          <p:nvPr/>
        </p:nvSpPr>
        <p:spPr>
          <a:xfrm>
            <a:off x="4609031" y="1786699"/>
            <a:ext cx="2918604" cy="27154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err="1" smtClean="0">
                <a:solidFill>
                  <a:schemeClr val="tx1"/>
                </a:solidFill>
                <a:latin typeface="Times New Roman" charset="0"/>
                <a:ea typeface="Times New Roman" charset="0"/>
                <a:cs typeface="Times New Roman" charset="0"/>
              </a:rPr>
              <a:t>Тәжірибе</a:t>
            </a:r>
            <a:endParaRPr lang="ru-RU" sz="3200" b="1" dirty="0">
              <a:solidFill>
                <a:schemeClr val="tx1"/>
              </a:solidFill>
              <a:latin typeface="Times New Roman" charset="0"/>
              <a:ea typeface="Times New Roman" charset="0"/>
              <a:cs typeface="Times New Roman" charset="0"/>
            </a:endParaRPr>
          </a:p>
        </p:txBody>
      </p:sp>
      <p:sp>
        <p:nvSpPr>
          <p:cNvPr id="8" name="Овал 7"/>
          <p:cNvSpPr/>
          <p:nvPr/>
        </p:nvSpPr>
        <p:spPr>
          <a:xfrm>
            <a:off x="1496291" y="3891518"/>
            <a:ext cx="2711057" cy="2601646"/>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1678869" y="846083"/>
            <a:ext cx="2595418" cy="247655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7647708" y="846084"/>
            <a:ext cx="2863273" cy="247655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7929318" y="3891518"/>
            <a:ext cx="2741483" cy="2567709"/>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4609031" y="4590473"/>
            <a:ext cx="2918604" cy="2267527"/>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75934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667512" y="1327274"/>
            <a:ext cx="10954512" cy="4401205"/>
          </a:xfrm>
          <a:prstGeom prst="rect">
            <a:avLst/>
          </a:prstGeom>
        </p:spPr>
        <p:txBody>
          <a:bodyPr wrap="square">
            <a:spAutoFit/>
          </a:bodyPr>
          <a:lstStyle/>
          <a:p>
            <a:pPr marL="457200" indent="-457200" fontAlgn="base">
              <a:buFont typeface="Arial" panose="020B0604020202020204" pitchFamily="34" charset="0"/>
              <a:buChar char="•"/>
            </a:pPr>
            <a:r>
              <a:rPr lang="kk-KZ" sz="2800" dirty="0">
                <a:latin typeface="Times New Roman" panose="02020603050405020304" pitchFamily="18" charset="0"/>
                <a:cs typeface="Times New Roman" panose="02020603050405020304" pitchFamily="18" charset="0"/>
              </a:rPr>
              <a:t>Мәтінді талдау барысында «тарихи көкжиегін», генезисі мен маңызын анықтап беретін үшінші оқылымның нәтижесі екен, оның барысында көп нәрсе нақтыланады. </a:t>
            </a:r>
            <a:endParaRPr lang="kk-KZ" sz="2800" dirty="0" smtClean="0">
              <a:latin typeface="Times New Roman" panose="02020603050405020304" pitchFamily="18" charset="0"/>
              <a:cs typeface="Times New Roman" panose="02020603050405020304" pitchFamily="18" charset="0"/>
            </a:endParaRPr>
          </a:p>
          <a:p>
            <a:pPr marL="457200" indent="-457200" algn="r" fontAlgn="base">
              <a:buFont typeface="Arial" panose="020B0604020202020204" pitchFamily="34" charset="0"/>
              <a:buChar char="•"/>
            </a:pPr>
            <a:r>
              <a:rPr lang="kk-KZ" sz="2800" dirty="0" smtClean="0">
                <a:latin typeface="Times New Roman" panose="02020603050405020304" pitchFamily="18" charset="0"/>
                <a:cs typeface="Times New Roman" panose="02020603050405020304" pitchFamily="18" charset="0"/>
              </a:rPr>
              <a:t>(Т.Есембеков. Көркем шығарманы талдау)</a:t>
            </a:r>
          </a:p>
          <a:p>
            <a:pPr fontAlgn="base"/>
            <a:endParaRPr lang="kk-KZ" sz="2800" dirty="0">
              <a:latin typeface="Times New Roman" panose="02020603050405020304" pitchFamily="18" charset="0"/>
              <a:cs typeface="Times New Roman" panose="02020603050405020304" pitchFamily="18" charset="0"/>
            </a:endParaRPr>
          </a:p>
          <a:p>
            <a:pPr marL="457200" indent="-457200" fontAlgn="base">
              <a:buFont typeface="Arial" panose="020B0604020202020204" pitchFamily="34" charset="0"/>
              <a:buChar char="•"/>
            </a:pPr>
            <a:r>
              <a:rPr lang="kk-KZ" sz="2800" dirty="0" smtClean="0">
                <a:latin typeface="Times New Roman" panose="02020603050405020304" pitchFamily="18" charset="0"/>
                <a:cs typeface="Times New Roman" panose="02020603050405020304" pitchFamily="18" charset="0"/>
              </a:rPr>
              <a:t>Жанашыр</a:t>
            </a:r>
            <a:r>
              <a:rPr lang="kk-KZ" sz="2800" dirty="0">
                <a:latin typeface="Times New Roman" panose="02020603050405020304" pitchFamily="18" charset="0"/>
                <a:cs typeface="Times New Roman" panose="02020603050405020304" pitchFamily="18" charset="0"/>
              </a:rPr>
              <a:t>, катарсистік, ирониялық күйдегі оқырманның тезінен өткен мәтінге енді тарихи-филологиялық түсініктеме беруге ғалым оқырман келіп, адресаттың интеллектуалдық түсінігін кеңейтеді. Бұл кезеңдегі жұмыстың </a:t>
            </a:r>
            <a:r>
              <a:rPr lang="kk-KZ" sz="2800" dirty="0" smtClean="0">
                <a:latin typeface="Times New Roman" panose="02020603050405020304" pitchFamily="18" charset="0"/>
                <a:cs typeface="Times New Roman" panose="02020603050405020304" pitchFamily="18" charset="0"/>
              </a:rPr>
              <a:t>қиыны -  </a:t>
            </a:r>
            <a:r>
              <a:rPr lang="kk-KZ" sz="2800" dirty="0">
                <a:latin typeface="Times New Roman" panose="02020603050405020304" pitchFamily="18" charset="0"/>
                <a:cs typeface="Times New Roman" panose="02020603050405020304" pitchFamily="18" charset="0"/>
              </a:rPr>
              <a:t>мәтін туралы қазіргі пікірді өткен уақыттағы көзқарастармен және бағалаулармен салыстыру. </a:t>
            </a:r>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612648" y="401547"/>
            <a:ext cx="11064240" cy="646331"/>
          </a:xfrm>
          <a:prstGeom prst="rect">
            <a:avLst/>
          </a:prstGeom>
        </p:spPr>
        <p:txBody>
          <a:bodyPr wrap="square">
            <a:spAutoFit/>
          </a:bodyPr>
          <a:lstStyle/>
          <a:p>
            <a:r>
              <a:rPr lang="ru-RU" sz="3600" dirty="0" smtClean="0">
                <a:latin typeface="Times New Roman" panose="02020603050405020304" pitchFamily="18" charset="0"/>
                <a:ea typeface="Times New Roman" panose="02020603050405020304" pitchFamily="18" charset="0"/>
              </a:rPr>
              <a:t> </a:t>
            </a:r>
            <a:endParaRPr lang="en-US" sz="3600" dirty="0"/>
          </a:p>
        </p:txBody>
      </p:sp>
    </p:spTree>
    <p:extLst>
      <p:ext uri="{BB962C8B-B14F-4D97-AF65-F5344CB8AC3E}">
        <p14:creationId xmlns:p14="http://schemas.microsoft.com/office/powerpoint/2010/main" val="288660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wheel(1)">
                                      <p:cBhvr>
                                        <p:cTn id="12" dur="20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heel(1)">
                                      <p:cBhvr>
                                        <p:cTn id="17" dur="2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heel(1)">
                                      <p:cBhvr>
                                        <p:cTn id="22"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alpha val="39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 name="Половина рамки 9"/>
          <p:cNvSpPr/>
          <p:nvPr/>
        </p:nvSpPr>
        <p:spPr>
          <a:xfrm>
            <a:off x="6731926" y="855146"/>
            <a:ext cx="504000" cy="900000"/>
          </a:xfrm>
          <a:prstGeom prst="halfFram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 name="Половина рамки 10"/>
          <p:cNvSpPr/>
          <p:nvPr/>
        </p:nvSpPr>
        <p:spPr>
          <a:xfrm rot="10800000">
            <a:off x="11080932" y="4440097"/>
            <a:ext cx="504000" cy="900000"/>
          </a:xfrm>
          <a:prstGeom prst="halfFram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2" name="Прямоугольник 11"/>
          <p:cNvSpPr/>
          <p:nvPr/>
        </p:nvSpPr>
        <p:spPr>
          <a:xfrm>
            <a:off x="7235926" y="1157847"/>
            <a:ext cx="4124696" cy="4031873"/>
          </a:xfrm>
          <a:prstGeom prst="rect">
            <a:avLst/>
          </a:prstGeom>
        </p:spPr>
        <p:txBody>
          <a:bodyPr wrap="square">
            <a:spAutoFit/>
          </a:bodyPr>
          <a:lstStyle/>
          <a:p>
            <a:r>
              <a:rPr lang="kk-KZ" sz="3200" dirty="0"/>
              <a:t>Өнердің басқа түрлерін әдебиетпен байланыстыра оқытуда әсіресе фильммен байланыстыра оқытудың тиімділігі </a:t>
            </a:r>
            <a:r>
              <a:rPr lang="kk-KZ" sz="3200" dirty="0" smtClean="0"/>
              <a:t>жоғары. </a:t>
            </a:r>
            <a:endParaRPr lang="ru-RU" sz="3200" dirty="0">
              <a:latin typeface="Times New Roman" charset="0"/>
              <a:ea typeface="Times New Roman" charset="0"/>
              <a:cs typeface="Times New Roman"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59" y="1007472"/>
            <a:ext cx="6108193" cy="4332624"/>
          </a:xfrm>
          <a:prstGeom prst="rect">
            <a:avLst/>
          </a:prstGeom>
        </p:spPr>
      </p:pic>
    </p:spTree>
    <p:extLst>
      <p:ext uri="{BB962C8B-B14F-4D97-AF65-F5344CB8AC3E}">
        <p14:creationId xmlns:p14="http://schemas.microsoft.com/office/powerpoint/2010/main" val="538240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5297054" y="951578"/>
            <a:ext cx="6548581" cy="5632311"/>
          </a:xfrm>
          <a:prstGeom prst="rect">
            <a:avLst/>
          </a:prstGeom>
        </p:spPr>
        <p:txBody>
          <a:bodyPr wrap="square">
            <a:spAutoFit/>
          </a:bodyPr>
          <a:lstStyle/>
          <a:p>
            <a:pPr marL="457200" indent="-457200" algn="just" fontAlgn="base">
              <a:buFont typeface="Arial" panose="020B0604020202020204" pitchFamily="34" charset="0"/>
              <a:buChar char="•"/>
            </a:pPr>
            <a:r>
              <a:rPr lang="kk-KZ" sz="2400" dirty="0" smtClean="0">
                <a:latin typeface="Times New Roman" panose="02020603050405020304" pitchFamily="18" charset="0"/>
                <a:cs typeface="Times New Roman" panose="02020603050405020304" pitchFamily="18" charset="0"/>
              </a:rPr>
              <a:t>«</a:t>
            </a:r>
            <a:r>
              <a:rPr lang="kk-KZ" sz="2400" dirty="0">
                <a:latin typeface="Times New Roman" panose="02020603050405020304" pitchFamily="18" charset="0"/>
                <a:cs typeface="Times New Roman" panose="02020603050405020304" pitchFamily="18" charset="0"/>
              </a:rPr>
              <a:t>Әңгіме өте терең астармен жа­зылған.  Қанша қоз­ғағанмен ішінен айқын мағынасын ашу өте қиын. Біз бұл арада қасқыр пәленше</a:t>
            </a:r>
            <a:r>
              <a:rPr lang="kk-KZ" sz="2400" dirty="0" smtClean="0">
                <a:latin typeface="Times New Roman" panose="02020603050405020304" pitchFamily="18" charset="0"/>
                <a:cs typeface="Times New Roman" panose="02020603050405020304" pitchFamily="18" charset="0"/>
              </a:rPr>
              <a:t>, Құрмаш түгенше </a:t>
            </a:r>
            <a:r>
              <a:rPr lang="kk-KZ" sz="2400" dirty="0">
                <a:latin typeface="Times New Roman" panose="02020603050405020304" pitchFamily="18" charset="0"/>
                <a:cs typeface="Times New Roman" panose="02020603050405020304" pitchFamily="18" charset="0"/>
              </a:rPr>
              <a:t>деп орынсыз жорамалдау жасамай­мыз. Біздің айтарымыз жалғыз-ақ,  Мұхтар мұны жазғанда қасқырды, аң қып алып отырған жоқ, адам қып алып отыр. Өйткені «Көксеректе» мақсат бар. Сол мақсатқа ұмтылушылық, өз мақсатына жетушілік, түптеушілік бар.  ...Көксерек, сөз жоқ, адамның біреуі. Біреу болғанда Көксерек бүкіл бір ұлтты елестете ме, яки жеке адамды елестете ме, ол жағы біз­ге қараңғы</a:t>
            </a:r>
            <a:r>
              <a:rPr lang="kk-KZ" sz="2400" dirty="0" smtClean="0">
                <a:latin typeface="Times New Roman" panose="02020603050405020304" pitchFamily="18" charset="0"/>
                <a:cs typeface="Times New Roman" panose="02020603050405020304" pitchFamily="18" charset="0"/>
              </a:rPr>
              <a:t>.</a:t>
            </a:r>
          </a:p>
          <a:p>
            <a:pPr marL="457200" indent="-457200" algn="r" fontAlgn="base">
              <a:buFont typeface="Arial" panose="020B0604020202020204" pitchFamily="34" charset="0"/>
              <a:buChar char="•"/>
            </a:pPr>
            <a:r>
              <a:rPr lang="kk-KZ" sz="2400" dirty="0">
                <a:latin typeface="Times New Roman" panose="02020603050405020304" pitchFamily="18" charset="0"/>
                <a:cs typeface="Times New Roman" panose="02020603050405020304" pitchFamily="18" charset="0"/>
              </a:rPr>
              <a:t>Сә­бит </a:t>
            </a:r>
            <a:r>
              <a:rPr lang="kk-KZ" sz="2400" dirty="0" smtClean="0">
                <a:latin typeface="Times New Roman" panose="02020603050405020304" pitchFamily="18" charset="0"/>
                <a:cs typeface="Times New Roman" panose="02020603050405020304" pitchFamily="18" charset="0"/>
              </a:rPr>
              <a:t>Мұқанов</a:t>
            </a:r>
            <a:endParaRPr lang="en-US" sz="2400" dirty="0">
              <a:latin typeface="Times New Roman" panose="02020603050405020304" pitchFamily="18" charset="0"/>
              <a:cs typeface="Times New Roman" panose="02020603050405020304" pitchFamily="18" charset="0"/>
            </a:endParaRPr>
          </a:p>
        </p:txBody>
      </p:sp>
      <p:sp>
        <p:nvSpPr>
          <p:cNvPr id="2" name="Rectangle 1"/>
          <p:cNvSpPr/>
          <p:nvPr/>
        </p:nvSpPr>
        <p:spPr>
          <a:xfrm>
            <a:off x="612648" y="305247"/>
            <a:ext cx="11064240" cy="646331"/>
          </a:xfrm>
          <a:prstGeom prst="rect">
            <a:avLst/>
          </a:prstGeom>
        </p:spPr>
        <p:txBody>
          <a:bodyPr wrap="square">
            <a:spAutoFit/>
          </a:bodyPr>
          <a:lstStyle/>
          <a:p>
            <a:r>
              <a:rPr lang="ru-RU" sz="3600" dirty="0" smtClean="0">
                <a:latin typeface="Times New Roman" panose="02020603050405020304" pitchFamily="18" charset="0"/>
                <a:ea typeface="Times New Roman" panose="02020603050405020304" pitchFamily="18" charset="0"/>
              </a:rPr>
              <a:t> </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40" y="886548"/>
            <a:ext cx="4984587" cy="5597238"/>
          </a:xfrm>
          <a:prstGeom prst="rect">
            <a:avLst/>
          </a:prstGeom>
        </p:spPr>
      </p:pic>
      <p:sp>
        <p:nvSpPr>
          <p:cNvPr id="4" name="Rectangle 3"/>
          <p:cNvSpPr/>
          <p:nvPr/>
        </p:nvSpPr>
        <p:spPr>
          <a:xfrm>
            <a:off x="4645891" y="192067"/>
            <a:ext cx="3925454" cy="646331"/>
          </a:xfrm>
          <a:prstGeom prst="rect">
            <a:avLst/>
          </a:prstGeom>
        </p:spPr>
        <p:txBody>
          <a:bodyPr wrap="square">
            <a:spAutoFit/>
          </a:bodyPr>
          <a:lstStyle/>
          <a:p>
            <a:pPr fontAlgn="base">
              <a:spcAft>
                <a:spcPts val="1500"/>
              </a:spcAft>
            </a:pPr>
            <a:r>
              <a:rPr lang="kk-KZ" sz="3600" b="1" dirty="0" smtClean="0">
                <a:latin typeface="Times New Roman" panose="02020603050405020304" pitchFamily="18" charset="0"/>
                <a:ea typeface="Times New Roman" panose="02020603050405020304" pitchFamily="18" charset="0"/>
                <a:cs typeface="Times New Roman" panose="02020603050405020304" pitchFamily="18" charset="0"/>
              </a:rPr>
              <a:t>Әдеби сын</a:t>
            </a:r>
            <a:endPar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96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heel(1)">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heel(1)">
                                      <p:cBhvr>
                                        <p:cTn id="17"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66178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667512" y="1870481"/>
            <a:ext cx="10954512" cy="2554545"/>
          </a:xfrm>
          <a:prstGeom prst="rect">
            <a:avLst/>
          </a:prstGeom>
        </p:spPr>
        <p:txBody>
          <a:bodyPr wrap="square">
            <a:spAutoFit/>
          </a:bodyPr>
          <a:lstStyle/>
          <a:p>
            <a:r>
              <a:rPr lang="kk-KZ" sz="3200" i="1" dirty="0"/>
              <a:t>Қуарған-ай, неңді алып ем?!.. Не жазып едім?.. Бауырына салып өсіргеннен басқа не қып еді, менің құлыным?! – деп елді тегіс еңіретіп, Көксеректі басқа тепті</a:t>
            </a:r>
            <a:r>
              <a:rPr lang="kk-KZ" sz="3200" dirty="0" smtClean="0"/>
              <a:t>.</a:t>
            </a:r>
          </a:p>
          <a:p>
            <a:endParaRPr lang="kk-KZ" sz="3200" dirty="0"/>
          </a:p>
          <a:p>
            <a:pPr algn="r"/>
            <a:r>
              <a:rPr lang="kk-KZ" sz="3200" dirty="0" smtClean="0"/>
              <a:t>М.Әуезов. Көксерек повесі</a:t>
            </a:r>
            <a:endParaRPr lang="en-US" sz="3200" dirty="0"/>
          </a:p>
        </p:txBody>
      </p:sp>
      <p:sp>
        <p:nvSpPr>
          <p:cNvPr id="2" name="Rectangle 1"/>
          <p:cNvSpPr/>
          <p:nvPr/>
        </p:nvSpPr>
        <p:spPr>
          <a:xfrm>
            <a:off x="3096883" y="401547"/>
            <a:ext cx="6219646" cy="646331"/>
          </a:xfrm>
          <a:prstGeom prst="rect">
            <a:avLst/>
          </a:prstGeom>
        </p:spPr>
        <p:txBody>
          <a:bodyPr wrap="square">
            <a:spAutoFit/>
          </a:bodyPr>
          <a:lstStyle/>
          <a:p>
            <a:pPr algn="ctr"/>
            <a:r>
              <a:rPr lang="ru-RU" sz="3600" dirty="0" smtClean="0">
                <a:latin typeface="Times New Roman" panose="02020603050405020304" pitchFamily="18" charset="0"/>
                <a:ea typeface="Times New Roman" panose="02020603050405020304" pitchFamily="18" charset="0"/>
              </a:rPr>
              <a:t> </a:t>
            </a:r>
            <a:endParaRPr lang="en-US" sz="3600" dirty="0"/>
          </a:p>
        </p:txBody>
      </p:sp>
    </p:spTree>
    <p:extLst>
      <p:ext uri="{BB962C8B-B14F-4D97-AF65-F5344CB8AC3E}">
        <p14:creationId xmlns:p14="http://schemas.microsoft.com/office/powerpoint/2010/main" val="266744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heel(1)">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heel(1)">
                                      <p:cBhvr>
                                        <p:cTn id="17"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6617858" y="809351"/>
            <a:ext cx="6190488" cy="523220"/>
          </a:xfrm>
          <a:prstGeom prst="rect">
            <a:avLst/>
          </a:prstGeom>
        </p:spPr>
        <p:txBody>
          <a:bodyPr wrap="square">
            <a:spAutoFit/>
          </a:bodyPr>
          <a:lstStyle/>
          <a:p>
            <a:endParaRPr lang="kk-KZ" sz="2800" dirty="0" smtClean="0"/>
          </a:p>
        </p:txBody>
      </p:sp>
      <p:sp>
        <p:nvSpPr>
          <p:cNvPr id="9" name="Rectangle 8"/>
          <p:cNvSpPr/>
          <p:nvPr/>
        </p:nvSpPr>
        <p:spPr>
          <a:xfrm>
            <a:off x="667512" y="1870481"/>
            <a:ext cx="10954512" cy="1384995"/>
          </a:xfrm>
          <a:prstGeom prst="rect">
            <a:avLst/>
          </a:prstGeom>
        </p:spPr>
        <p:txBody>
          <a:bodyPr wrap="square">
            <a:spAutoFit/>
          </a:bodyPr>
          <a:lstStyle/>
          <a:p>
            <a:r>
              <a:rPr lang="kk-KZ" sz="2800" dirty="0"/>
              <a:t>М. Әуезов «Көксеректе» үстем күштің әсерінен елден де, жерден де, ғасырлар бойы бастан кешкен тұрмыс-тіршіліктен айрылу алдында тұрған қазақ халқының жалпы болмысын суреттеуді мұрат тұтқан.</a:t>
            </a:r>
            <a:endParaRPr lang="en-US" sz="2800" dirty="0"/>
          </a:p>
        </p:txBody>
      </p:sp>
      <p:sp>
        <p:nvSpPr>
          <p:cNvPr id="2" name="Rectangle 1"/>
          <p:cNvSpPr/>
          <p:nvPr/>
        </p:nvSpPr>
        <p:spPr>
          <a:xfrm>
            <a:off x="3096883" y="401547"/>
            <a:ext cx="6219646" cy="646331"/>
          </a:xfrm>
          <a:prstGeom prst="rect">
            <a:avLst/>
          </a:prstGeom>
        </p:spPr>
        <p:txBody>
          <a:bodyPr wrap="square">
            <a:spAutoFit/>
          </a:bodyPr>
          <a:lstStyle/>
          <a:p>
            <a:pPr algn="ctr"/>
            <a:r>
              <a:rPr lang="ru-RU" sz="3600" dirty="0" smtClean="0">
                <a:latin typeface="Times New Roman" panose="02020603050405020304" pitchFamily="18" charset="0"/>
                <a:ea typeface="Times New Roman" panose="02020603050405020304" pitchFamily="18" charset="0"/>
              </a:rPr>
              <a:t> </a:t>
            </a:r>
            <a:endParaRPr lang="en-US" sz="3600" dirty="0"/>
          </a:p>
        </p:txBody>
      </p:sp>
      <p:sp>
        <p:nvSpPr>
          <p:cNvPr id="3" name="Rectangle 2"/>
          <p:cNvSpPr/>
          <p:nvPr/>
        </p:nvSpPr>
        <p:spPr>
          <a:xfrm>
            <a:off x="5102700" y="397350"/>
            <a:ext cx="1515158" cy="707886"/>
          </a:xfrm>
          <a:prstGeom prst="rect">
            <a:avLst/>
          </a:prstGeom>
        </p:spPr>
        <p:txBody>
          <a:bodyPr wrap="none">
            <a:spAutoFit/>
          </a:bodyPr>
          <a:lstStyle/>
          <a:p>
            <a:pPr algn="r"/>
            <a:r>
              <a:rPr lang="kk-KZ" sz="4000" b="1" dirty="0" smtClean="0">
                <a:latin typeface="Times New Roman" panose="02020603050405020304" pitchFamily="18" charset="0"/>
                <a:ea typeface="Times New Roman" panose="02020603050405020304" pitchFamily="18" charset="0"/>
              </a:rPr>
              <a:t>Түйін</a:t>
            </a:r>
            <a:endParaRPr lang="en-US"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2828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heel(1)">
                                      <p:cBhvr>
                                        <p:cTn id="12"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8352" y="140982"/>
            <a:ext cx="10515600" cy="1325563"/>
          </a:xfrm>
        </p:spPr>
        <p:txBody>
          <a:bodyPr>
            <a:normAutofit fontScale="90000"/>
          </a:bodyPr>
          <a:lstStyle/>
          <a:p>
            <a:pPr algn="ctr"/>
            <a:r>
              <a:rPr lang="kk-KZ" b="1" dirty="0" smtClean="0">
                <a:latin typeface="Cambria" pitchFamily="18" charset="0"/>
              </a:rPr>
              <a:t/>
            </a:r>
            <a:br>
              <a:rPr lang="kk-KZ" b="1" dirty="0" smtClean="0">
                <a:latin typeface="Cambria" pitchFamily="18" charset="0"/>
              </a:rPr>
            </a:br>
            <a:r>
              <a:rPr lang="kk-KZ" b="1" dirty="0" smtClean="0">
                <a:latin typeface="Cambria" pitchFamily="18" charset="0"/>
              </a:rPr>
              <a:t>Дулат Исабеков</a:t>
            </a:r>
            <a:r>
              <a:rPr lang="kk-KZ" b="1" dirty="0">
                <a:latin typeface="Cambria" pitchFamily="18" charset="0"/>
              </a:rPr>
              <a:t/>
            </a:r>
            <a:br>
              <a:rPr lang="kk-KZ" b="1" dirty="0">
                <a:latin typeface="Cambria" pitchFamily="18" charset="0"/>
              </a:rPr>
            </a:br>
            <a:r>
              <a:rPr lang="kk-KZ" b="1" dirty="0" smtClean="0">
                <a:latin typeface="Cambria" pitchFamily="18" charset="0"/>
              </a:rPr>
              <a:t>«Гауһар тас» повесі </a:t>
            </a:r>
            <a:r>
              <a:rPr lang="kk-KZ" b="1" dirty="0"/>
              <a:t/>
            </a:r>
            <a:br>
              <a:rPr lang="kk-KZ" b="1" dirty="0"/>
            </a:br>
            <a:endParaRPr lang="ru-RU" dirty="0"/>
          </a:p>
        </p:txBody>
      </p:sp>
      <p:sp>
        <p:nvSpPr>
          <p:cNvPr id="5" name="Двойная скобка 4"/>
          <p:cNvSpPr/>
          <p:nvPr/>
        </p:nvSpPr>
        <p:spPr>
          <a:xfrm>
            <a:off x="1086928" y="1749323"/>
            <a:ext cx="5523561" cy="2438637"/>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 name="Двойная скобка 5"/>
          <p:cNvSpPr/>
          <p:nvPr/>
        </p:nvSpPr>
        <p:spPr>
          <a:xfrm>
            <a:off x="1086928" y="4507964"/>
            <a:ext cx="5523561" cy="1660635"/>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9653" y="1372546"/>
            <a:ext cx="2915729" cy="4756196"/>
          </a:xfrm>
          <a:prstGeom prst="rect">
            <a:avLst/>
          </a:prstGeom>
        </p:spPr>
      </p:pic>
      <p:sp>
        <p:nvSpPr>
          <p:cNvPr id="4" name="Прямоугольник 3"/>
          <p:cNvSpPr/>
          <p:nvPr/>
        </p:nvSpPr>
        <p:spPr>
          <a:xfrm>
            <a:off x="1439365" y="4321940"/>
            <a:ext cx="4487918" cy="1846659"/>
          </a:xfrm>
          <a:prstGeom prst="rect">
            <a:avLst/>
          </a:prstGeom>
        </p:spPr>
        <p:txBody>
          <a:bodyPr wrap="square">
            <a:spAutoFit/>
          </a:bodyPr>
          <a:lstStyle/>
          <a:p>
            <a:pPr algn="ctr"/>
            <a:r>
              <a:rPr lang="ru-RU" sz="3200" dirty="0">
                <a:latin typeface="Times New Roman" panose="02020603050405020304" pitchFamily="18" charset="0"/>
                <a:cs typeface="Times New Roman" panose="02020603050405020304" pitchFamily="18" charset="0"/>
              </a:rPr>
              <a:t>«Гауһар  тас» 1967 </a:t>
            </a:r>
            <a:r>
              <a:rPr lang="ru-RU" sz="3200" dirty="0" smtClean="0">
                <a:latin typeface="Times New Roman" panose="02020603050405020304" pitchFamily="18" charset="0"/>
                <a:cs typeface="Times New Roman" panose="02020603050405020304" pitchFamily="18" charset="0"/>
              </a:rPr>
              <a:t>жылы жазылды. </a:t>
            </a:r>
            <a:r>
              <a:rPr lang="ru-RU" sz="3200" dirty="0">
                <a:latin typeface="Times New Roman" panose="02020603050405020304" pitchFamily="18" charset="0"/>
                <a:cs typeface="Times New Roman" panose="02020603050405020304" pitchFamily="18" charset="0"/>
              </a:rPr>
              <a:t>  </a:t>
            </a:r>
            <a:endParaRPr lang="ru-RU" sz="3200" dirty="0" smtClean="0">
              <a:latin typeface="Times New Roman" panose="02020603050405020304" pitchFamily="18" charset="0"/>
              <a:cs typeface="Times New Roman" panose="02020603050405020304" pitchFamily="18" charset="0"/>
            </a:endParaRPr>
          </a:p>
          <a:p>
            <a:pPr algn="ctr"/>
            <a:r>
              <a:rPr lang="ru-RU" sz="3200" dirty="0" smtClean="0">
                <a:latin typeface="Times New Roman" panose="02020603050405020304" pitchFamily="18" charset="0"/>
                <a:ea typeface="Times New Roman" charset="0"/>
                <a:cs typeface="Times New Roman" panose="02020603050405020304" pitchFamily="18" charset="0"/>
              </a:rPr>
              <a:t>1968 жылы жарық көрді</a:t>
            </a:r>
            <a:endParaRPr lang="ru-RU" sz="3200" dirty="0">
              <a:latin typeface="Times New Roman" panose="02020603050405020304" pitchFamily="18" charset="0"/>
              <a:ea typeface="Times New Roman"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494991" y="1633415"/>
            <a:ext cx="4614041" cy="2554545"/>
          </a:xfrm>
          <a:prstGeom prst="rect">
            <a:avLst/>
          </a:prstGeom>
        </p:spPr>
        <p:txBody>
          <a:bodyPr wrap="square">
            <a:spAutoFit/>
          </a:bodyPr>
          <a:lstStyle/>
          <a:p>
            <a:r>
              <a:rPr lang="ru-RU" sz="2000" dirty="0"/>
              <a:t>1966 </a:t>
            </a:r>
            <a:r>
              <a:rPr lang="ru-RU" sz="2000" dirty="0" err="1"/>
              <a:t>жылы</a:t>
            </a:r>
            <a:r>
              <a:rPr lang="ru-RU" sz="2000" dirty="0"/>
              <a:t> </a:t>
            </a:r>
            <a:r>
              <a:rPr lang="ru-RU" sz="2000" dirty="0" err="1"/>
              <a:t>Мәскеу</a:t>
            </a:r>
            <a:r>
              <a:rPr lang="ru-RU" sz="2000" dirty="0"/>
              <a:t> </a:t>
            </a:r>
            <a:r>
              <a:rPr lang="ru-RU" sz="2000" dirty="0" err="1"/>
              <a:t>түбіндегі</a:t>
            </a:r>
            <a:r>
              <a:rPr lang="ru-RU" sz="2000" dirty="0"/>
              <a:t> Кубинка </a:t>
            </a:r>
            <a:r>
              <a:rPr lang="ru-RU" sz="2000" dirty="0" err="1"/>
              <a:t>станциясындағы</a:t>
            </a:r>
            <a:r>
              <a:rPr lang="ru-RU" sz="2000" dirty="0"/>
              <a:t> </a:t>
            </a:r>
            <a:r>
              <a:rPr lang="ru-RU" sz="2000" dirty="0" err="1"/>
              <a:t>әскери</a:t>
            </a:r>
            <a:r>
              <a:rPr lang="ru-RU" sz="2000" dirty="0"/>
              <a:t> </a:t>
            </a:r>
            <a:r>
              <a:rPr lang="ru-RU" sz="2000" dirty="0" err="1"/>
              <a:t>борышын</a:t>
            </a:r>
            <a:r>
              <a:rPr lang="ru-RU" sz="2000" dirty="0"/>
              <a:t> </a:t>
            </a:r>
            <a:r>
              <a:rPr lang="ru-RU" sz="2000" dirty="0" err="1"/>
              <a:t>өтеп</a:t>
            </a:r>
            <a:r>
              <a:rPr lang="ru-RU" sz="2000" dirty="0" smtClean="0"/>
              <a:t>,</a:t>
            </a:r>
            <a:r>
              <a:rPr lang="en-US" sz="2000" dirty="0" smtClean="0"/>
              <a:t> </a:t>
            </a:r>
            <a:r>
              <a:rPr lang="ru-RU" sz="2000" dirty="0" err="1" smtClean="0"/>
              <a:t>елінен</a:t>
            </a:r>
            <a:r>
              <a:rPr lang="ru-RU" sz="2000" dirty="0" smtClean="0"/>
              <a:t> </a:t>
            </a:r>
            <a:r>
              <a:rPr lang="ru-RU" sz="2000" dirty="0" err="1"/>
              <a:t>алыста</a:t>
            </a:r>
            <a:r>
              <a:rPr lang="ru-RU" sz="2000" dirty="0"/>
              <a:t> </a:t>
            </a:r>
            <a:r>
              <a:rPr lang="ru-RU" sz="2000" dirty="0" err="1"/>
              <a:t>жүргенде</a:t>
            </a:r>
            <a:r>
              <a:rPr lang="ru-RU" sz="2000" dirty="0"/>
              <a:t> </a:t>
            </a:r>
            <a:r>
              <a:rPr lang="ru-RU" sz="2000" dirty="0" err="1"/>
              <a:t>естіген</a:t>
            </a:r>
            <a:r>
              <a:rPr lang="ru-RU" sz="2000" dirty="0"/>
              <a:t> </a:t>
            </a:r>
            <a:r>
              <a:rPr lang="ru-RU" sz="2000" dirty="0" err="1"/>
              <a:t>әнінен</a:t>
            </a:r>
            <a:r>
              <a:rPr lang="ru-RU" sz="2000" dirty="0"/>
              <a:t> </a:t>
            </a:r>
            <a:r>
              <a:rPr lang="ru-RU" sz="2000" dirty="0" err="1"/>
              <a:t>кейін</a:t>
            </a:r>
            <a:r>
              <a:rPr lang="ru-RU" sz="2000" dirty="0"/>
              <a:t> </a:t>
            </a:r>
            <a:r>
              <a:rPr lang="ru-RU" sz="2000" dirty="0" err="1"/>
              <a:t>туындаған</a:t>
            </a:r>
            <a:r>
              <a:rPr lang="ru-RU" sz="2000" dirty="0"/>
              <a:t> </a:t>
            </a:r>
            <a:r>
              <a:rPr lang="ru-RU" sz="2000" dirty="0" err="1" smtClean="0"/>
              <a:t>шығарма</a:t>
            </a:r>
            <a:r>
              <a:rPr lang="ru-RU" sz="2000" dirty="0" smtClean="0"/>
              <a:t>. </a:t>
            </a:r>
            <a:r>
              <a:rPr lang="ru-RU" sz="2000" dirty="0" err="1"/>
              <a:t>Әуеннің</a:t>
            </a:r>
            <a:r>
              <a:rPr lang="ru-RU" sz="2000" dirty="0"/>
              <a:t> </a:t>
            </a:r>
            <a:r>
              <a:rPr lang="ru-RU" sz="2000" dirty="0" err="1"/>
              <a:t>әсемдігі</a:t>
            </a:r>
            <a:r>
              <a:rPr lang="ru-RU" sz="2000" dirty="0"/>
              <a:t>, </a:t>
            </a:r>
            <a:r>
              <a:rPr lang="ru-RU" sz="2000" dirty="0" err="1"/>
              <a:t>әншінің</a:t>
            </a:r>
            <a:r>
              <a:rPr lang="ru-RU" sz="2000" dirty="0"/>
              <a:t> </a:t>
            </a:r>
            <a:r>
              <a:rPr lang="ru-RU" sz="2000" dirty="0" err="1"/>
              <a:t>дауысының</a:t>
            </a:r>
            <a:r>
              <a:rPr lang="ru-RU" sz="2000" dirty="0"/>
              <a:t> </a:t>
            </a:r>
            <a:r>
              <a:rPr lang="ru-RU" sz="2000" dirty="0" err="1"/>
              <a:t>ерекшелігі</a:t>
            </a:r>
            <a:r>
              <a:rPr lang="ru-RU" sz="2000" dirty="0"/>
              <a:t> </a:t>
            </a:r>
            <a:r>
              <a:rPr lang="ru-RU" sz="2000" dirty="0" err="1"/>
              <a:t>бірнеше</a:t>
            </a:r>
            <a:r>
              <a:rPr lang="ru-RU" sz="2000" dirty="0"/>
              <a:t> </a:t>
            </a:r>
            <a:r>
              <a:rPr lang="ru-RU" sz="2000" dirty="0" err="1"/>
              <a:t>күн</a:t>
            </a:r>
            <a:r>
              <a:rPr lang="ru-RU" sz="2000" dirty="0"/>
              <a:t> </a:t>
            </a:r>
            <a:r>
              <a:rPr lang="ru-RU" sz="2000" dirty="0" err="1"/>
              <a:t>бойы</a:t>
            </a:r>
            <a:r>
              <a:rPr lang="ru-RU" sz="2000" dirty="0"/>
              <a:t> </a:t>
            </a:r>
            <a:r>
              <a:rPr lang="ru-RU" sz="2000" dirty="0" err="1"/>
              <a:t>нәзіктік</a:t>
            </a:r>
            <a:r>
              <a:rPr lang="ru-RU" sz="2000" dirty="0"/>
              <a:t>, </a:t>
            </a:r>
            <a:r>
              <a:rPr lang="ru-RU" sz="2000" dirty="0" err="1"/>
              <a:t>мәңгілік</a:t>
            </a:r>
            <a:r>
              <a:rPr lang="ru-RU" sz="2000" dirty="0"/>
              <a:t> </a:t>
            </a:r>
            <a:r>
              <a:rPr lang="ru-RU" sz="2000" dirty="0" err="1"/>
              <a:t>сұлулық</a:t>
            </a:r>
            <a:r>
              <a:rPr lang="ru-RU" sz="2000" dirty="0"/>
              <a:t> </a:t>
            </a:r>
            <a:r>
              <a:rPr lang="ru-RU" sz="2000" dirty="0" err="1"/>
              <a:t>сезімдері</a:t>
            </a:r>
            <a:r>
              <a:rPr lang="ru-RU" sz="2000" dirty="0"/>
              <a:t> </a:t>
            </a:r>
            <a:r>
              <a:rPr lang="ru-RU" sz="2000" dirty="0" err="1"/>
              <a:t>жүрек</a:t>
            </a:r>
            <a:r>
              <a:rPr lang="ru-RU" sz="2000" dirty="0"/>
              <a:t> </a:t>
            </a:r>
            <a:r>
              <a:rPr lang="ru-RU" sz="2000" dirty="0" err="1"/>
              <a:t>қылын</a:t>
            </a:r>
            <a:r>
              <a:rPr lang="ru-RU" sz="2000" dirty="0"/>
              <a:t> </a:t>
            </a:r>
            <a:r>
              <a:rPr lang="ru-RU" sz="2000" dirty="0" err="1"/>
              <a:t>тербеген</a:t>
            </a:r>
            <a:r>
              <a:rPr lang="ru-RU" sz="2000" dirty="0"/>
              <a:t> </a:t>
            </a:r>
            <a:r>
              <a:rPr lang="ru-RU" sz="2000" dirty="0" err="1"/>
              <a:t>шығарма</a:t>
            </a:r>
            <a:r>
              <a:rPr lang="ru-RU" sz="2000" dirty="0"/>
              <a:t>.</a:t>
            </a:r>
          </a:p>
        </p:txBody>
      </p:sp>
    </p:spTree>
    <p:extLst>
      <p:ext uri="{BB962C8B-B14F-4D97-AF65-F5344CB8AC3E}">
        <p14:creationId xmlns:p14="http://schemas.microsoft.com/office/powerpoint/2010/main" val="15266108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38" y="500332"/>
            <a:ext cx="3493698" cy="5339751"/>
          </a:xfrm>
          <a:prstGeom prst="rect">
            <a:avLst/>
          </a:prstGeom>
        </p:spPr>
      </p:pic>
      <p:sp>
        <p:nvSpPr>
          <p:cNvPr id="3" name="Прямоугольник 2"/>
          <p:cNvSpPr/>
          <p:nvPr/>
        </p:nvSpPr>
        <p:spPr>
          <a:xfrm>
            <a:off x="4351281" y="928362"/>
            <a:ext cx="6758153" cy="2862322"/>
          </a:xfrm>
          <a:prstGeom prst="rect">
            <a:avLst/>
          </a:prstGeom>
        </p:spPr>
        <p:txBody>
          <a:bodyPr wrap="square">
            <a:spAutoFit/>
          </a:bodyPr>
          <a:lstStyle/>
          <a:p>
            <a:pPr marL="571500" indent="-571500">
              <a:buFont typeface="Wingdings" panose="05000000000000000000" pitchFamily="2" charset="2"/>
              <a:buChar char="§"/>
            </a:pPr>
            <a:r>
              <a:rPr lang="ru-RU" sz="3600" b="1" dirty="0" smtClean="0"/>
              <a:t>«</a:t>
            </a:r>
            <a:r>
              <a:rPr lang="ru-RU" sz="3600" b="1" dirty="0" err="1"/>
              <a:t>Гаухар</a:t>
            </a:r>
            <a:r>
              <a:rPr lang="ru-RU" sz="3600" b="1" dirty="0"/>
              <a:t> </a:t>
            </a:r>
            <a:r>
              <a:rPr lang="ru-RU" sz="3600" b="1" dirty="0" err="1"/>
              <a:t>тас</a:t>
            </a:r>
            <a:r>
              <a:rPr lang="ru-RU" sz="3600" b="1" dirty="0"/>
              <a:t>» 1975 </a:t>
            </a:r>
            <a:r>
              <a:rPr lang="ru-RU" sz="3600" b="1" dirty="0" err="1"/>
              <a:t>жыл</a:t>
            </a:r>
            <a:r>
              <a:rPr lang="ru-RU" sz="3600" b="1" dirty="0"/>
              <a:t>. </a:t>
            </a:r>
          </a:p>
          <a:p>
            <a:pPr marL="571500" indent="-571500">
              <a:buFont typeface="Wingdings" panose="05000000000000000000" pitchFamily="2" charset="2"/>
              <a:buChar char="§"/>
            </a:pPr>
            <a:r>
              <a:rPr lang="ru-RU" sz="3600" b="1" dirty="0" err="1"/>
              <a:t>Режиссері</a:t>
            </a:r>
            <a:r>
              <a:rPr lang="ru-RU" sz="3600" b="1" dirty="0"/>
              <a:t>  - </a:t>
            </a:r>
            <a:r>
              <a:rPr lang="ru-RU" sz="3600" b="1" dirty="0" err="1"/>
              <a:t>Шәріп</a:t>
            </a:r>
            <a:r>
              <a:rPr lang="ru-RU" sz="3600" b="1" dirty="0"/>
              <a:t> </a:t>
            </a:r>
            <a:r>
              <a:rPr lang="ru-RU" sz="3600" b="1" dirty="0" err="1"/>
              <a:t>Бейсенбаев</a:t>
            </a:r>
            <a:endParaRPr lang="ru-RU" sz="3600" b="1" dirty="0"/>
          </a:p>
          <a:p>
            <a:pPr marL="571500" indent="-571500">
              <a:buFont typeface="Wingdings" panose="05000000000000000000" pitchFamily="2" charset="2"/>
              <a:buChar char="§"/>
            </a:pPr>
            <a:r>
              <a:rPr lang="ru-RU" sz="3600" b="1" dirty="0"/>
              <a:t>Сценарий авторы - </a:t>
            </a:r>
            <a:r>
              <a:rPr lang="ru-RU" sz="3600" b="1" dirty="0" err="1"/>
              <a:t>Дулат</a:t>
            </a:r>
            <a:r>
              <a:rPr lang="ru-RU" sz="3600" b="1" dirty="0"/>
              <a:t> </a:t>
            </a:r>
            <a:r>
              <a:rPr lang="ru-RU" sz="3600" b="1" dirty="0" err="1"/>
              <a:t>Исабеков</a:t>
            </a:r>
            <a:endParaRPr lang="ru-RU" sz="3600" b="1" dirty="0"/>
          </a:p>
        </p:txBody>
      </p:sp>
    </p:spTree>
    <p:extLst>
      <p:ext uri="{BB962C8B-B14F-4D97-AF65-F5344CB8AC3E}">
        <p14:creationId xmlns:p14="http://schemas.microsoft.com/office/powerpoint/2010/main" val="21363344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726619" y="749686"/>
            <a:ext cx="4540469" cy="5509200"/>
          </a:xfrm>
          <a:prstGeom prst="rect">
            <a:avLst/>
          </a:prstGeom>
        </p:spPr>
        <p:txBody>
          <a:bodyPr wrap="square">
            <a:spAutoFit/>
          </a:bodyPr>
          <a:lstStyle/>
          <a:p>
            <a:r>
              <a:rPr lang="kk-KZ" sz="3200" dirty="0">
                <a:latin typeface="Times New Roman" panose="02020603050405020304" pitchFamily="18" charset="0"/>
                <a:cs typeface="Times New Roman" panose="02020603050405020304" pitchFamily="18" charset="0"/>
              </a:rPr>
              <a:t>Өз көзімен көрмеген, тәнімен түйінбеген, жүрегімен сезбегенді бейнелеп беру де, қабылдап түсіну  қиын-ақ. «Суретшілер күннің батуын келістіріп тұрып салғанға дейін адамдар мұндай сұлулыққа назар аудармаған</a:t>
            </a:r>
            <a:r>
              <a:rPr lang="kk-KZ" sz="3200" dirty="0" smtClean="0">
                <a:latin typeface="Times New Roman" panose="02020603050405020304" pitchFamily="18" charset="0"/>
                <a:cs typeface="Times New Roman" panose="02020603050405020304" pitchFamily="18" charset="0"/>
              </a:rPr>
              <a:t>».</a:t>
            </a:r>
          </a:p>
          <a:p>
            <a:pPr algn="r"/>
            <a:r>
              <a:rPr lang="kk-KZ" sz="3200" dirty="0" smtClean="0">
                <a:latin typeface="Times New Roman" panose="02020603050405020304" pitchFamily="18" charset="0"/>
                <a:cs typeface="Times New Roman" panose="02020603050405020304" pitchFamily="18" charset="0"/>
              </a:rPr>
              <a:t> </a:t>
            </a:r>
            <a:r>
              <a:rPr lang="kk-KZ" sz="3200" dirty="0">
                <a:latin typeface="Times New Roman" panose="02020603050405020304" pitchFamily="18" charset="0"/>
                <a:cs typeface="Times New Roman" panose="02020603050405020304" pitchFamily="18" charset="0"/>
              </a:rPr>
              <a:t>Оскар Уайлд</a:t>
            </a:r>
            <a:endParaRPr lang="ru-RU" sz="32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771" y="840829"/>
            <a:ext cx="5376698" cy="4351282"/>
          </a:xfrm>
          <a:prstGeom prst="rect">
            <a:avLst/>
          </a:prstGeom>
        </p:spPr>
      </p:pic>
    </p:spTree>
    <p:extLst>
      <p:ext uri="{BB962C8B-B14F-4D97-AF65-F5344CB8AC3E}">
        <p14:creationId xmlns:p14="http://schemas.microsoft.com/office/powerpoint/2010/main" val="29123793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a:bodyPr>
          <a:lstStyle/>
          <a:p>
            <a:pPr algn="ctr"/>
            <a:r>
              <a:rPr lang="kk-KZ" dirty="0" smtClean="0">
                <a:latin typeface="Times New Roman" pitchFamily="18" charset="0"/>
                <a:cs typeface="Times New Roman" pitchFamily="18" charset="0"/>
              </a:rPr>
              <a:t>“Гауһартас”</a:t>
            </a:r>
            <a:endParaRPr lang="en-US" dirty="0">
              <a:latin typeface="Times New Roman" pitchFamily="18" charset="0"/>
              <a:cs typeface="Times New Roman" pitchFamily="18" charset="0"/>
            </a:endParaRPr>
          </a:p>
        </p:txBody>
      </p:sp>
      <p:sp>
        <p:nvSpPr>
          <p:cNvPr id="8" name="Содержимое 7"/>
          <p:cNvSpPr>
            <a:spLocks noGrp="1"/>
          </p:cNvSpPr>
          <p:nvPr>
            <p:ph idx="1"/>
          </p:nvPr>
        </p:nvSpPr>
        <p:spPr>
          <a:xfrm>
            <a:off x="2266492" y="1690688"/>
            <a:ext cx="7992888" cy="938734"/>
          </a:xfrm>
          <a:prstGeom prst="roundRect">
            <a:avLst/>
          </a:prstGeom>
        </p:spPr>
        <p:style>
          <a:lnRef idx="2">
            <a:schemeClr val="accent1"/>
          </a:lnRef>
          <a:fillRef idx="1">
            <a:schemeClr val="lt1"/>
          </a:fillRef>
          <a:effectRef idx="0">
            <a:schemeClr val="accent1"/>
          </a:effectRef>
          <a:fontRef idx="minor">
            <a:schemeClr val="dk1"/>
          </a:fontRef>
        </p:style>
        <p:txBody>
          <a:bodyPr>
            <a:normAutofit/>
          </a:bodyPr>
          <a:lstStyle/>
          <a:p>
            <a:pPr algn="ctr">
              <a:buNone/>
            </a:pPr>
            <a:r>
              <a:rPr lang="kk-KZ" sz="3600" dirty="0" smtClean="0"/>
              <a:t>Мәтін</a:t>
            </a:r>
            <a:endParaRPr lang="en-US" sz="3600" dirty="0"/>
          </a:p>
        </p:txBody>
      </p:sp>
      <p:sp>
        <p:nvSpPr>
          <p:cNvPr id="9" name="Стрелка вниз 8"/>
          <p:cNvSpPr/>
          <p:nvPr/>
        </p:nvSpPr>
        <p:spPr>
          <a:xfrm>
            <a:off x="5767491" y="2860155"/>
            <a:ext cx="720080"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266492" y="3954984"/>
            <a:ext cx="7992888" cy="228147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kk-KZ" sz="3200" dirty="0" smtClean="0">
                <a:latin typeface="Times New Roman" pitchFamily="18" charset="0"/>
                <a:cs typeface="Times New Roman" pitchFamily="18" charset="0"/>
              </a:rPr>
              <a:t>Фильм</a:t>
            </a:r>
          </a:p>
          <a:p>
            <a:pPr lvl="0" fontAlgn="base"/>
            <a:r>
              <a:rPr lang="kk-KZ" sz="2400" dirty="0" smtClean="0"/>
              <a:t>Көркем шығарманың басқа өнер туындысына айналғандағы оқиға желісінің берілуі</a:t>
            </a:r>
            <a:r>
              <a:rPr lang="kk-KZ" sz="2400" dirty="0"/>
              <a:t>;</a:t>
            </a:r>
            <a:r>
              <a:rPr lang="kk-KZ" sz="2400" dirty="0" smtClean="0"/>
              <a:t> </a:t>
            </a:r>
          </a:p>
          <a:p>
            <a:pPr lvl="0" fontAlgn="base"/>
            <a:r>
              <a:rPr lang="kk-KZ" sz="2400" dirty="0" smtClean="0"/>
              <a:t>Авторлық идеяны екі </a:t>
            </a:r>
            <a:r>
              <a:rPr lang="kk-KZ" sz="2400" dirty="0"/>
              <a:t>түрлі жанрдағы </a:t>
            </a:r>
            <a:r>
              <a:rPr lang="kk-KZ" sz="2400" dirty="0" smtClean="0"/>
              <a:t>салыстыра талдау;</a:t>
            </a:r>
          </a:p>
          <a:p>
            <a:pPr lvl="0" fontAlgn="base"/>
            <a:r>
              <a:rPr lang="kk-KZ" sz="2400" dirty="0" smtClean="0"/>
              <a:t> </a:t>
            </a:r>
            <a:endParaRPr lang="en-US" sz="2400" dirty="0"/>
          </a:p>
        </p:txBody>
      </p:sp>
    </p:spTree>
    <p:extLst>
      <p:ext uri="{BB962C8B-B14F-4D97-AF65-F5344CB8AC3E}">
        <p14:creationId xmlns:p14="http://schemas.microsoft.com/office/powerpoint/2010/main" val="87255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wheel(1)">
                                      <p:cBhvr>
                                        <p:cTn id="12" dur="20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heel(1)">
                                      <p:cBhvr>
                                        <p:cTn id="1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07778" y="513888"/>
            <a:ext cx="9312167" cy="5632311"/>
          </a:xfrm>
          <a:prstGeom prst="rect">
            <a:avLst/>
          </a:prstGeom>
        </p:spPr>
        <p:txBody>
          <a:bodyPr wrap="square">
            <a:spAutoFit/>
          </a:bodyPr>
          <a:lstStyle/>
          <a:p>
            <a:r>
              <a:rPr lang="kk-KZ" sz="2400" b="1" dirty="0"/>
              <a:t>Дулат Исабековтің «Гаухар тас» повесі бойынша жазба </a:t>
            </a:r>
            <a:r>
              <a:rPr lang="kk-KZ" sz="2400" b="1" dirty="0" smtClean="0"/>
              <a:t>тапсырма</a:t>
            </a:r>
          </a:p>
          <a:p>
            <a:endParaRPr lang="kk-KZ" sz="2400" dirty="0"/>
          </a:p>
          <a:p>
            <a:r>
              <a:rPr lang="kk-KZ" sz="2400" dirty="0" smtClean="0"/>
              <a:t>Жұмыстың мақсаты: Дулат Исабековтің </a:t>
            </a:r>
            <a:r>
              <a:rPr lang="kk-KZ" sz="2400" dirty="0"/>
              <a:t>«Гаухар тас» повесі мен «Гаухар тас» фильмінің идеялық мақсаты бойынша  салыстыра талдау жасау</a:t>
            </a:r>
            <a:r>
              <a:rPr lang="kk-KZ" sz="2400" dirty="0" smtClean="0"/>
              <a:t>.</a:t>
            </a:r>
          </a:p>
          <a:p>
            <a:endParaRPr lang="en-US" sz="2400" dirty="0"/>
          </a:p>
          <a:p>
            <a:pPr lvl="0"/>
            <a:r>
              <a:rPr lang="kk-KZ" sz="2400" dirty="0" smtClean="0"/>
              <a:t>1. Шығармадағы // фильмдегі қаталдық </a:t>
            </a:r>
            <a:r>
              <a:rPr lang="kk-KZ" sz="2400" dirty="0"/>
              <a:t>пен нәзіктік, сұлулық пен дөрекілік қақтығысы, себебі мен </a:t>
            </a:r>
            <a:r>
              <a:rPr lang="kk-KZ" sz="2400" dirty="0" smtClean="0"/>
              <a:t>салдары. </a:t>
            </a:r>
          </a:p>
          <a:p>
            <a:pPr lvl="0"/>
            <a:endParaRPr lang="en-US" sz="2400" dirty="0"/>
          </a:p>
          <a:p>
            <a:pPr lvl="0"/>
            <a:r>
              <a:rPr lang="kk-KZ" sz="2400" dirty="0" smtClean="0"/>
              <a:t>2. Шығармадағы </a:t>
            </a:r>
            <a:r>
              <a:rPr lang="kk-KZ" sz="2400" dirty="0"/>
              <a:t>ұлттық мінез,  ұлттық сана көрінісі // фильмде осы мәселенің </a:t>
            </a:r>
            <a:r>
              <a:rPr lang="kk-KZ" sz="2400" dirty="0" smtClean="0"/>
              <a:t>ашылуы.</a:t>
            </a:r>
          </a:p>
          <a:p>
            <a:pPr lvl="0"/>
            <a:endParaRPr lang="en-US" sz="2400" dirty="0"/>
          </a:p>
          <a:p>
            <a:pPr lvl="0"/>
            <a:r>
              <a:rPr lang="kk-KZ" sz="2400" dirty="0" smtClean="0"/>
              <a:t>3. Фильмдегі </a:t>
            </a:r>
            <a:r>
              <a:rPr lang="kk-KZ" sz="2400" dirty="0"/>
              <a:t>кеңестік идеология көріністері</a:t>
            </a:r>
            <a:r>
              <a:rPr lang="kk-KZ" sz="2400" dirty="0" smtClean="0"/>
              <a:t>.</a:t>
            </a:r>
          </a:p>
          <a:p>
            <a:pPr lvl="0"/>
            <a:endParaRPr lang="en-US" sz="2400" dirty="0"/>
          </a:p>
          <a:p>
            <a:pPr lvl="0"/>
            <a:r>
              <a:rPr lang="kk-KZ" sz="2400" dirty="0" smtClean="0"/>
              <a:t>4. Түйін.</a:t>
            </a:r>
            <a:endParaRPr lang="en-US" sz="2400" dirty="0"/>
          </a:p>
        </p:txBody>
      </p:sp>
    </p:spTree>
    <p:extLst>
      <p:ext uri="{BB962C8B-B14F-4D97-AF65-F5344CB8AC3E}">
        <p14:creationId xmlns:p14="http://schemas.microsoft.com/office/powerpoint/2010/main" val="3980404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lstStyle/>
          <a:p>
            <a:pPr algn="ctr"/>
            <a:r>
              <a:rPr lang="kk-KZ" b="1" dirty="0" smtClean="0">
                <a:latin typeface="Times New Roman" charset="0"/>
                <a:ea typeface="Times New Roman" charset="0"/>
                <a:cs typeface="Times New Roman" charset="0"/>
              </a:rPr>
              <a:t>Ғылыми деректі телехикая</a:t>
            </a:r>
            <a:endParaRPr lang="ru-RU" b="1" dirty="0">
              <a:latin typeface="Times New Roman" charset="0"/>
              <a:ea typeface="Times New Roman" charset="0"/>
              <a:cs typeface="Times New Roman"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32" y="1228213"/>
            <a:ext cx="3765738" cy="307100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626" y="3131388"/>
            <a:ext cx="3498430" cy="2993367"/>
          </a:xfrm>
          <a:prstGeom prst="rect">
            <a:avLst/>
          </a:prstGeom>
        </p:spPr>
      </p:pic>
      <p:sp>
        <p:nvSpPr>
          <p:cNvPr id="8" name="Rectangle 7"/>
          <p:cNvSpPr/>
          <p:nvPr/>
        </p:nvSpPr>
        <p:spPr>
          <a:xfrm>
            <a:off x="1559938" y="4201866"/>
            <a:ext cx="915635" cy="523220"/>
          </a:xfrm>
          <a:prstGeom prst="rect">
            <a:avLst/>
          </a:prstGeom>
        </p:spPr>
        <p:txBody>
          <a:bodyPr wrap="none">
            <a:spAutoFit/>
          </a:bodyPr>
          <a:lstStyle/>
          <a:p>
            <a:r>
              <a:rPr lang="en-US" sz="2800" dirty="0"/>
              <a:t>2020</a:t>
            </a:r>
          </a:p>
        </p:txBody>
      </p:sp>
      <p:sp>
        <p:nvSpPr>
          <p:cNvPr id="9" name="Rectangle 8"/>
          <p:cNvSpPr/>
          <p:nvPr/>
        </p:nvSpPr>
        <p:spPr>
          <a:xfrm>
            <a:off x="5790975" y="5322497"/>
            <a:ext cx="806631" cy="461665"/>
          </a:xfrm>
          <a:prstGeom prst="rect">
            <a:avLst/>
          </a:prstGeom>
        </p:spPr>
        <p:txBody>
          <a:bodyPr wrap="none">
            <a:spAutoFit/>
          </a:bodyPr>
          <a:lstStyle/>
          <a:p>
            <a:r>
              <a:rPr lang="en-US" sz="2400" dirty="0" smtClean="0"/>
              <a:t>202</a:t>
            </a:r>
            <a:r>
              <a:rPr lang="kk-KZ" sz="2400" dirty="0" smtClean="0"/>
              <a:t>1</a:t>
            </a:r>
            <a:endParaRPr lang="en-US" sz="2400" dirty="0"/>
          </a:p>
        </p:txBody>
      </p:sp>
      <p:sp>
        <p:nvSpPr>
          <p:cNvPr id="10" name="Rectangle 9"/>
          <p:cNvSpPr/>
          <p:nvPr/>
        </p:nvSpPr>
        <p:spPr>
          <a:xfrm>
            <a:off x="9635481" y="6124755"/>
            <a:ext cx="806631" cy="461665"/>
          </a:xfrm>
          <a:prstGeom prst="rect">
            <a:avLst/>
          </a:prstGeom>
        </p:spPr>
        <p:txBody>
          <a:bodyPr wrap="none">
            <a:spAutoFit/>
          </a:bodyPr>
          <a:lstStyle/>
          <a:p>
            <a:r>
              <a:rPr lang="en-US" sz="2400" dirty="0" smtClean="0"/>
              <a:t>202</a:t>
            </a:r>
            <a:r>
              <a:rPr lang="kk-KZ" sz="2400" dirty="0"/>
              <a:t>2</a:t>
            </a:r>
            <a:endParaRPr lang="en-US" sz="2400" dirty="0"/>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530" y="2196662"/>
            <a:ext cx="3415863" cy="3125835"/>
          </a:xfrm>
          <a:prstGeom prst="rect">
            <a:avLst/>
          </a:prstGeom>
        </p:spPr>
      </p:pic>
    </p:spTree>
    <p:extLst>
      <p:ext uri="{BB962C8B-B14F-4D97-AF65-F5344CB8AC3E}">
        <p14:creationId xmlns:p14="http://schemas.microsoft.com/office/powerpoint/2010/main" val="11187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l="-2000" r="-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2930"/>
            <a:ext cx="10515600" cy="1157802"/>
          </a:xfrm>
        </p:spPr>
        <p:txBody>
          <a:bodyPr>
            <a:normAutofit fontScale="90000"/>
          </a:bodyPr>
          <a:lstStyle/>
          <a:p>
            <a:pPr algn="ctr"/>
            <a:r>
              <a:rPr lang="kk-KZ" b="1" dirty="0">
                <a:latin typeface="Times New Roman" charset="0"/>
                <a:ea typeface="Times New Roman" charset="0"/>
                <a:cs typeface="Times New Roman" charset="0"/>
              </a:rPr>
              <a:t>Ғылыми деректі </a:t>
            </a:r>
            <a:r>
              <a:rPr lang="kk-KZ" b="1" dirty="0" smtClean="0">
                <a:latin typeface="Times New Roman" charset="0"/>
                <a:ea typeface="Times New Roman" charset="0"/>
                <a:cs typeface="Times New Roman" charset="0"/>
              </a:rPr>
              <a:t>телехикая негізінде эссе жазу</a:t>
            </a:r>
            <a:endParaRPr lang="ru-RU" dirty="0"/>
          </a:p>
        </p:txBody>
      </p:sp>
      <p:sp>
        <p:nvSpPr>
          <p:cNvPr id="5" name="Объект 4"/>
          <p:cNvSpPr>
            <a:spLocks noGrp="1"/>
          </p:cNvSpPr>
          <p:nvPr>
            <p:ph idx="1"/>
          </p:nvPr>
        </p:nvSpPr>
        <p:spPr>
          <a:xfrm>
            <a:off x="6119446" y="1418492"/>
            <a:ext cx="5791200" cy="4841631"/>
          </a:xfrm>
          <a:prstGeom prst="roundRect">
            <a:avLst/>
          </a:prstGeom>
          <a:solidFill>
            <a:schemeClr val="accent4">
              <a:lumMod val="20000"/>
              <a:lumOff val="8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kk-KZ" sz="2000" b="1" dirty="0">
                <a:solidFill>
                  <a:schemeClr val="tx1"/>
                </a:solidFill>
              </a:rPr>
              <a:t>Ахмет Байтұрсынұлы және біртұтас алаш </a:t>
            </a:r>
            <a:r>
              <a:rPr lang="kk-KZ" sz="2000" b="1" dirty="0" smtClean="0">
                <a:solidFill>
                  <a:schemeClr val="tx1"/>
                </a:solidFill>
              </a:rPr>
              <a:t>идеясы</a:t>
            </a:r>
          </a:p>
          <a:p>
            <a:pPr>
              <a:buFont typeface="Wingdings" panose="05000000000000000000" pitchFamily="2" charset="2"/>
              <a:buChar char="ü"/>
            </a:pPr>
            <a:r>
              <a:rPr lang="kk-KZ" sz="2000" dirty="0" smtClean="0">
                <a:solidFill>
                  <a:schemeClr val="tx1"/>
                </a:solidFill>
                <a:latin typeface="Times New Roman" panose="02020603050405020304" pitchFamily="18" charset="0"/>
                <a:cs typeface="Times New Roman" panose="02020603050405020304" pitchFamily="18" charset="0"/>
              </a:rPr>
              <a:t>Эссенің мақсаты - Ұлт </a:t>
            </a:r>
            <a:r>
              <a:rPr lang="kk-KZ" sz="2000" dirty="0">
                <a:solidFill>
                  <a:schemeClr val="tx1"/>
                </a:solidFill>
                <a:latin typeface="Times New Roman" panose="02020603050405020304" pitchFamily="18" charset="0"/>
                <a:cs typeface="Times New Roman" panose="02020603050405020304" pitchFamily="18" charset="0"/>
              </a:rPr>
              <a:t>ұстазының қазақ руханиятын дамытуға қосқан еңбектеріне сараптама жасайды</a:t>
            </a:r>
            <a:r>
              <a:rPr lang="kk-KZ"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r>
              <a:rPr lang="ru-RU" sz="2000" dirty="0" err="1" smtClean="0">
                <a:solidFill>
                  <a:schemeClr val="tx1"/>
                </a:solidFill>
                <a:latin typeface="Times New Roman" charset="0"/>
                <a:ea typeface="Times New Roman" charset="0"/>
                <a:cs typeface="Times New Roman" charset="0"/>
              </a:rPr>
              <a:t>Ахмет</a:t>
            </a:r>
            <a:r>
              <a:rPr lang="ru-RU" sz="2000" dirty="0" smtClean="0">
                <a:solidFill>
                  <a:schemeClr val="tx1"/>
                </a:solidFill>
                <a:latin typeface="Times New Roman" charset="0"/>
                <a:ea typeface="Times New Roman" charset="0"/>
                <a:cs typeface="Times New Roman" charset="0"/>
              </a:rPr>
              <a:t> </a:t>
            </a:r>
            <a:r>
              <a:rPr lang="ru-RU" sz="2000" dirty="0" err="1" smtClean="0">
                <a:solidFill>
                  <a:schemeClr val="tx1"/>
                </a:solidFill>
                <a:latin typeface="Times New Roman" charset="0"/>
                <a:ea typeface="Times New Roman" charset="0"/>
                <a:cs typeface="Times New Roman" charset="0"/>
              </a:rPr>
              <a:t>Байтұрсынұлы</a:t>
            </a:r>
            <a:r>
              <a:rPr lang="ru-RU" sz="2000" dirty="0" smtClean="0">
                <a:solidFill>
                  <a:schemeClr val="tx1"/>
                </a:solidFill>
                <a:latin typeface="Times New Roman" charset="0"/>
                <a:ea typeface="Times New Roman" charset="0"/>
                <a:cs typeface="Times New Roman" charset="0"/>
              </a:rPr>
              <a:t> </a:t>
            </a:r>
            <a:r>
              <a:rPr lang="ru-RU" sz="2000" dirty="0" err="1" smtClean="0">
                <a:solidFill>
                  <a:schemeClr val="tx1"/>
                </a:solidFill>
                <a:latin typeface="Times New Roman" charset="0"/>
                <a:ea typeface="Times New Roman" charset="0"/>
                <a:cs typeface="Times New Roman" charset="0"/>
              </a:rPr>
              <a:t>һәм</a:t>
            </a:r>
            <a:r>
              <a:rPr lang="ru-RU" sz="2000" dirty="0" smtClean="0">
                <a:solidFill>
                  <a:schemeClr val="tx1"/>
                </a:solidFill>
                <a:latin typeface="Times New Roman" charset="0"/>
                <a:ea typeface="Times New Roman" charset="0"/>
                <a:cs typeface="Times New Roman" charset="0"/>
              </a:rPr>
              <a:t> «</a:t>
            </a:r>
            <a:r>
              <a:rPr lang="ru-RU" sz="2000" dirty="0" err="1" smtClean="0">
                <a:solidFill>
                  <a:schemeClr val="tx1"/>
                </a:solidFill>
                <a:latin typeface="Times New Roman" charset="0"/>
                <a:ea typeface="Times New Roman" charset="0"/>
                <a:cs typeface="Times New Roman" charset="0"/>
              </a:rPr>
              <a:t>Қазақ</a:t>
            </a:r>
            <a:r>
              <a:rPr lang="ru-RU" sz="2000" dirty="0" smtClean="0">
                <a:solidFill>
                  <a:schemeClr val="tx1"/>
                </a:solidFill>
                <a:latin typeface="Times New Roman" charset="0"/>
                <a:ea typeface="Times New Roman" charset="0"/>
                <a:cs typeface="Times New Roman" charset="0"/>
              </a:rPr>
              <a:t>» </a:t>
            </a:r>
            <a:r>
              <a:rPr lang="ru-RU" sz="2000" dirty="0" err="1" smtClean="0">
                <a:solidFill>
                  <a:schemeClr val="tx1"/>
                </a:solidFill>
                <a:latin typeface="Times New Roman" charset="0"/>
                <a:ea typeface="Times New Roman" charset="0"/>
                <a:cs typeface="Times New Roman" charset="0"/>
              </a:rPr>
              <a:t>газеті</a:t>
            </a:r>
            <a:endParaRPr lang="ru-RU" sz="2000" dirty="0" smtClean="0">
              <a:solidFill>
                <a:schemeClr val="tx1"/>
              </a:solidFill>
              <a:latin typeface="Times New Roman" charset="0"/>
              <a:ea typeface="Times New Roman" charset="0"/>
              <a:cs typeface="Times New Roman" charset="0"/>
            </a:endParaRPr>
          </a:p>
          <a:p>
            <a:pPr algn="just">
              <a:buFont typeface="Wingdings" panose="05000000000000000000" pitchFamily="2" charset="2"/>
              <a:buChar char="ü"/>
            </a:pPr>
            <a:r>
              <a:rPr lang="kk-KZ" sz="2000" dirty="0" smtClean="0">
                <a:solidFill>
                  <a:schemeClr val="tx1"/>
                </a:solidFill>
                <a:latin typeface="Times New Roman" charset="0"/>
                <a:ea typeface="Times New Roman" charset="0"/>
                <a:cs typeface="Times New Roman" charset="0"/>
              </a:rPr>
              <a:t>Ахмет Байтұрсынұлы және қазақ әліпбиі</a:t>
            </a:r>
          </a:p>
          <a:p>
            <a:pPr algn="just">
              <a:buFont typeface="Wingdings" panose="05000000000000000000" pitchFamily="2" charset="2"/>
              <a:buChar char="ü"/>
            </a:pPr>
            <a:r>
              <a:rPr lang="kk-KZ" sz="2000" dirty="0" smtClean="0">
                <a:solidFill>
                  <a:schemeClr val="tx1"/>
                </a:solidFill>
                <a:latin typeface="Times New Roman" charset="0"/>
                <a:ea typeface="Times New Roman" charset="0"/>
                <a:cs typeface="Times New Roman" charset="0"/>
              </a:rPr>
              <a:t>Ахмет Байтұрсыновтың оқу-ағарту саласындағы еңбегі</a:t>
            </a:r>
          </a:p>
          <a:p>
            <a:pPr algn="just">
              <a:buFont typeface="Wingdings" panose="05000000000000000000" pitchFamily="2" charset="2"/>
              <a:buChar char="ü"/>
            </a:pPr>
            <a:r>
              <a:rPr lang="kk-KZ" sz="2000" dirty="0">
                <a:solidFill>
                  <a:schemeClr val="tx1"/>
                </a:solidFill>
                <a:latin typeface="Times New Roman" charset="0"/>
                <a:ea typeface="Times New Roman" charset="0"/>
                <a:cs typeface="Times New Roman" charset="0"/>
              </a:rPr>
              <a:t> </a:t>
            </a:r>
            <a:r>
              <a:rPr lang="kk-KZ" sz="2000" dirty="0" smtClean="0">
                <a:solidFill>
                  <a:schemeClr val="tx1"/>
                </a:solidFill>
                <a:latin typeface="Times New Roman" charset="0"/>
                <a:ea typeface="Times New Roman" charset="0"/>
                <a:cs typeface="Times New Roman" charset="0"/>
              </a:rPr>
              <a:t>Ахмет Байтұрсыновтың қоғамдық-саяси қызметі</a:t>
            </a:r>
          </a:p>
          <a:p>
            <a:pPr algn="just">
              <a:buFont typeface="Wingdings" panose="05000000000000000000" pitchFamily="2" charset="2"/>
              <a:buChar char="ü"/>
            </a:pPr>
            <a:r>
              <a:rPr lang="kk-KZ" sz="2000" dirty="0">
                <a:solidFill>
                  <a:schemeClr val="tx1"/>
                </a:solidFill>
                <a:latin typeface="Times New Roman" charset="0"/>
                <a:ea typeface="Times New Roman" charset="0"/>
                <a:cs typeface="Times New Roman" charset="0"/>
              </a:rPr>
              <a:t> </a:t>
            </a:r>
            <a:r>
              <a:rPr lang="kk-KZ" sz="2000" dirty="0" smtClean="0">
                <a:solidFill>
                  <a:schemeClr val="tx1"/>
                </a:solidFill>
                <a:latin typeface="Times New Roman" charset="0"/>
                <a:ea typeface="Times New Roman" charset="0"/>
                <a:cs typeface="Times New Roman" charset="0"/>
              </a:rPr>
              <a:t>Ұлт ұстазына адалдық һәм сатындық</a:t>
            </a:r>
          </a:p>
          <a:p>
            <a:pPr algn="just">
              <a:buFont typeface="Wingdings" panose="05000000000000000000" pitchFamily="2" charset="2"/>
              <a:buChar char="ü"/>
            </a:pPr>
            <a:endParaRPr lang="kk-KZ" sz="2000" dirty="0">
              <a:solidFill>
                <a:schemeClr val="tx1"/>
              </a:solidFill>
              <a:latin typeface="Times New Roman" charset="0"/>
              <a:ea typeface="Times New Roman" charset="0"/>
              <a:cs typeface="Times New Roman" charset="0"/>
            </a:endParaRPr>
          </a:p>
        </p:txBody>
      </p:sp>
      <p:sp>
        <p:nvSpPr>
          <p:cNvPr id="4" name="Скругленный прямоугольник 3"/>
          <p:cNvSpPr/>
          <p:nvPr/>
        </p:nvSpPr>
        <p:spPr>
          <a:xfrm>
            <a:off x="445478" y="1418492"/>
            <a:ext cx="5369168" cy="4841631"/>
          </a:xfrm>
          <a:prstGeom prst="roundRect">
            <a:avLst/>
          </a:prstGeom>
          <a:solidFill>
            <a:schemeClr val="accent4">
              <a:lumMod val="20000"/>
              <a:lumOff val="8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2000" b="1" dirty="0">
                <a:solidFill>
                  <a:schemeClr val="tx1"/>
                </a:solidFill>
              </a:rPr>
              <a:t>Мұхтар Әуезовтің  «Абай жолы» романы қалай жазылды?</a:t>
            </a:r>
            <a:endParaRPr lang="en-US" sz="2000" dirty="0">
              <a:solidFill>
                <a:schemeClr val="tx1"/>
              </a:solidFill>
            </a:endParaRPr>
          </a:p>
          <a:p>
            <a:pPr marL="285750" lvl="0" indent="-285750">
              <a:buFont typeface="Wingdings" panose="05000000000000000000" pitchFamily="2" charset="2"/>
              <a:buChar char="ü"/>
            </a:pPr>
            <a:r>
              <a:rPr lang="kk-KZ" sz="2000" dirty="0">
                <a:solidFill>
                  <a:schemeClr val="tx1"/>
                </a:solidFill>
              </a:rPr>
              <a:t>М.Әуезов «Абайға» қалай келді? (Осы тақырыпқа келуіне не түрткі болды?)</a:t>
            </a:r>
            <a:endParaRPr lang="en-US" sz="2000" dirty="0">
              <a:solidFill>
                <a:schemeClr val="tx1"/>
              </a:solidFill>
            </a:endParaRPr>
          </a:p>
          <a:p>
            <a:pPr marL="285750" lvl="0" indent="-285750">
              <a:buFont typeface="Wingdings" panose="05000000000000000000" pitchFamily="2" charset="2"/>
              <a:buChar char="ü"/>
            </a:pPr>
            <a:r>
              <a:rPr lang="kk-KZ" sz="2000" dirty="0">
                <a:solidFill>
                  <a:schemeClr val="tx1"/>
                </a:solidFill>
              </a:rPr>
              <a:t>Абай туралы деректер қалай жиналды? (Кімдер көмектесті?)</a:t>
            </a:r>
            <a:endParaRPr lang="en-US" sz="2000" dirty="0">
              <a:solidFill>
                <a:schemeClr val="tx1"/>
              </a:solidFill>
            </a:endParaRPr>
          </a:p>
          <a:p>
            <a:pPr marL="285750" lvl="0" indent="-285750">
              <a:buFont typeface="Wingdings" panose="05000000000000000000" pitchFamily="2" charset="2"/>
              <a:buChar char="ü"/>
            </a:pPr>
            <a:r>
              <a:rPr lang="kk-KZ" sz="2000" dirty="0">
                <a:solidFill>
                  <a:schemeClr val="tx1"/>
                </a:solidFill>
              </a:rPr>
              <a:t>Романның жарыққа шығуына қандай кедергілер болды?</a:t>
            </a:r>
            <a:endParaRPr lang="en-US" sz="2000" dirty="0">
              <a:solidFill>
                <a:schemeClr val="tx1"/>
              </a:solidFill>
            </a:endParaRPr>
          </a:p>
          <a:p>
            <a:pPr marL="285750" lvl="0" indent="-285750">
              <a:buFont typeface="Wingdings" panose="05000000000000000000" pitchFamily="2" charset="2"/>
              <a:buChar char="ü"/>
            </a:pPr>
            <a:r>
              <a:rPr lang="kk-KZ" sz="2000" dirty="0">
                <a:solidFill>
                  <a:schemeClr val="tx1"/>
                </a:solidFill>
              </a:rPr>
              <a:t>Жарық көрген роман туралы әдеби сын не дейді?</a:t>
            </a:r>
            <a:endParaRPr lang="en-US" sz="2000" dirty="0">
              <a:solidFill>
                <a:schemeClr val="tx1"/>
              </a:solidFill>
            </a:endParaRPr>
          </a:p>
          <a:p>
            <a:pPr marL="285750" lvl="0" indent="-285750">
              <a:buFont typeface="Wingdings" panose="05000000000000000000" pitchFamily="2" charset="2"/>
              <a:buChar char="ü"/>
            </a:pPr>
            <a:r>
              <a:rPr lang="kk-KZ" sz="2000" dirty="0">
                <a:solidFill>
                  <a:schemeClr val="tx1"/>
                </a:solidFill>
              </a:rPr>
              <a:t>Романның өзгертілген нұсқасы. Тарихи шындық және көркемдік шындық</a:t>
            </a:r>
            <a:endParaRPr lang="en-US" sz="2000" dirty="0">
              <a:solidFill>
                <a:schemeClr val="tx1"/>
              </a:solidFill>
            </a:endParaRPr>
          </a:p>
          <a:p>
            <a:pPr marL="285750" lvl="0" indent="-285750">
              <a:buFont typeface="Wingdings" panose="05000000000000000000" pitchFamily="2" charset="2"/>
              <a:buChar char="ü"/>
            </a:pPr>
            <a:r>
              <a:rPr lang="kk-KZ" sz="2000" dirty="0">
                <a:solidFill>
                  <a:schemeClr val="tx1"/>
                </a:solidFill>
              </a:rPr>
              <a:t>Әуезов және алаш аманаты</a:t>
            </a:r>
            <a:endParaRPr lang="en-US" sz="2000" dirty="0">
              <a:solidFill>
                <a:schemeClr val="tx1"/>
              </a:solidFill>
            </a:endParaRPr>
          </a:p>
          <a:p>
            <a:pPr algn="ctr"/>
            <a:endParaRPr lang="ru-RU" dirty="0"/>
          </a:p>
        </p:txBody>
      </p:sp>
    </p:spTree>
    <p:extLst>
      <p:ext uri="{BB962C8B-B14F-4D97-AF65-F5344CB8AC3E}">
        <p14:creationId xmlns:p14="http://schemas.microsoft.com/office/powerpoint/2010/main" val="1593687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alpha val="39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Rectangle 2"/>
          <p:cNvSpPr/>
          <p:nvPr/>
        </p:nvSpPr>
        <p:spPr>
          <a:xfrm>
            <a:off x="429768" y="924205"/>
            <a:ext cx="11375136" cy="3970318"/>
          </a:xfrm>
          <a:prstGeom prst="rect">
            <a:avLst/>
          </a:prstGeom>
        </p:spPr>
        <p:txBody>
          <a:bodyPr wrap="square">
            <a:spAutoFit/>
          </a:bodyPr>
          <a:lstStyle/>
          <a:p>
            <a:pPr algn="ctr">
              <a:spcAft>
                <a:spcPts val="0"/>
              </a:spcAft>
            </a:pPr>
            <a:endParaRPr lang="en-US" sz="3600" dirty="0" smtClean="0">
              <a:latin typeface="Times New Roman" panose="02020603050405020304" pitchFamily="18" charset="0"/>
              <a:ea typeface="Times New Roman" panose="02020603050405020304" pitchFamily="18" charset="0"/>
            </a:endParaRPr>
          </a:p>
          <a:p>
            <a:pPr algn="ctr">
              <a:spcAft>
                <a:spcPts val="0"/>
              </a:spcAft>
            </a:pPr>
            <a:endParaRPr lang="en-US" sz="3600" dirty="0">
              <a:latin typeface="Times New Roman" panose="02020603050405020304" pitchFamily="18" charset="0"/>
              <a:ea typeface="Times New Roman" panose="02020603050405020304" pitchFamily="18" charset="0"/>
            </a:endParaRPr>
          </a:p>
          <a:p>
            <a:pPr algn="ctr">
              <a:spcAft>
                <a:spcPts val="0"/>
              </a:spcAft>
            </a:pPr>
            <a:r>
              <a:rPr lang="en-US" sz="3600" dirty="0" smtClean="0">
                <a:latin typeface="Times New Roman" panose="02020603050405020304" pitchFamily="18" charset="0"/>
                <a:ea typeface="Times New Roman" panose="02020603050405020304" pitchFamily="18" charset="0"/>
              </a:rPr>
              <a:t>KAZ 351</a:t>
            </a:r>
            <a:r>
              <a:rPr lang="tr-TR" sz="3600" dirty="0" smtClean="0">
                <a:latin typeface="Times New Roman" panose="02020603050405020304" pitchFamily="18" charset="0"/>
                <a:ea typeface="Times New Roman" panose="02020603050405020304" pitchFamily="18" charset="0"/>
              </a:rPr>
              <a:t> </a:t>
            </a:r>
            <a:r>
              <a:rPr lang="kk-KZ" sz="3600" dirty="0" smtClean="0">
                <a:latin typeface="Times New Roman" panose="02020603050405020304" pitchFamily="18" charset="0"/>
                <a:ea typeface="Times New Roman" panose="02020603050405020304" pitchFamily="18" charset="0"/>
              </a:rPr>
              <a:t>ҚАЗАҚ ӘҢГІМЕЛЕРІ (</a:t>
            </a:r>
            <a:r>
              <a:rPr lang="en-US" sz="3600" dirty="0" smtClean="0">
                <a:latin typeface="Times New Roman" panose="02020603050405020304" pitchFamily="18" charset="0"/>
                <a:ea typeface="Times New Roman" panose="02020603050405020304" pitchFamily="18" charset="0"/>
              </a:rPr>
              <a:t>Kazakh Short Stories</a:t>
            </a:r>
            <a:r>
              <a:rPr lang="kk-KZ" sz="3600" dirty="0" smtClean="0">
                <a:latin typeface="Times New Roman" panose="02020603050405020304" pitchFamily="18" charset="0"/>
                <a:ea typeface="Times New Roman" panose="02020603050405020304" pitchFamily="18" charset="0"/>
              </a:rPr>
              <a:t>)</a:t>
            </a:r>
            <a:endParaRPr lang="en-US" sz="3600" dirty="0" smtClean="0">
              <a:latin typeface="Times New Roman" panose="02020603050405020304" pitchFamily="18" charset="0"/>
              <a:ea typeface="Times New Roman" panose="02020603050405020304" pitchFamily="18" charset="0"/>
            </a:endParaRPr>
          </a:p>
          <a:p>
            <a:pPr algn="ctr">
              <a:spcAft>
                <a:spcPts val="0"/>
              </a:spcAft>
            </a:pPr>
            <a:endParaRPr lang="en-US" sz="3600" dirty="0" smtClean="0">
              <a:latin typeface="Times New Roman" panose="02020603050405020304" pitchFamily="18" charset="0"/>
              <a:ea typeface="Times New Roman" panose="02020603050405020304" pitchFamily="18" charset="0"/>
            </a:endParaRPr>
          </a:p>
          <a:p>
            <a:pPr algn="ctr">
              <a:spcAft>
                <a:spcPts val="0"/>
              </a:spcAft>
            </a:pPr>
            <a:r>
              <a:rPr lang="en-US" sz="3600" dirty="0" smtClean="0">
                <a:latin typeface="Times New Roman" panose="02020603050405020304" pitchFamily="18" charset="0"/>
                <a:ea typeface="Times New Roman" panose="02020603050405020304" pitchFamily="18" charset="0"/>
              </a:rPr>
              <a:t>KAZ 357</a:t>
            </a:r>
            <a:r>
              <a:rPr lang="kk-KZ" sz="3600" dirty="0" smtClean="0">
                <a:latin typeface="Times New Roman" panose="02020603050405020304" pitchFamily="18" charset="0"/>
                <a:ea typeface="Times New Roman" panose="02020603050405020304" pitchFamily="18" charset="0"/>
              </a:rPr>
              <a:t> АЛАШ ӘДЕБИЕТІ (</a:t>
            </a:r>
            <a:r>
              <a:rPr lang="en-US" sz="3600" dirty="0">
                <a:latin typeface="Times New Roman" panose="02020603050405020304" pitchFamily="18" charset="0"/>
                <a:ea typeface="Times New Roman" panose="02020603050405020304" pitchFamily="18" charset="0"/>
              </a:rPr>
              <a:t>Literature of </a:t>
            </a:r>
            <a:r>
              <a:rPr lang="en-US" sz="3600" dirty="0" err="1">
                <a:latin typeface="Times New Roman" panose="02020603050405020304" pitchFamily="18" charset="0"/>
                <a:ea typeface="Times New Roman" panose="02020603050405020304" pitchFamily="18" charset="0"/>
              </a:rPr>
              <a:t>Alash</a:t>
            </a:r>
            <a:r>
              <a:rPr lang="kk-KZ" sz="3600" dirty="0">
                <a:latin typeface="Times New Roman" panose="02020603050405020304" pitchFamily="18" charset="0"/>
                <a:ea typeface="Times New Roman" panose="02020603050405020304" pitchFamily="18" charset="0"/>
              </a:rPr>
              <a:t>)</a:t>
            </a:r>
          </a:p>
          <a:p>
            <a:pPr algn="ctr">
              <a:spcAft>
                <a:spcPts val="0"/>
              </a:spcAft>
            </a:pPr>
            <a:r>
              <a:rPr lang="kk-KZ" sz="3600" dirty="0">
                <a:latin typeface="Times New Roman" panose="02020603050405020304" pitchFamily="18" charset="0"/>
                <a:ea typeface="Times New Roman" panose="02020603050405020304" pitchFamily="18" charset="0"/>
              </a:rPr>
              <a:t>   </a:t>
            </a:r>
          </a:p>
          <a:p>
            <a:pPr algn="ctr">
              <a:spcAft>
                <a:spcPts val="0"/>
              </a:spcAft>
            </a:pPr>
            <a:endParaRPr lang="kk-KZ" sz="3600" dirty="0" smtClean="0">
              <a:latin typeface="Times New Roman" panose="02020603050405020304" pitchFamily="18" charset="0"/>
              <a:ea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1933575" cy="695325"/>
          </a:xfrm>
          <a:prstGeom prst="rect">
            <a:avLst/>
          </a:prstGeom>
          <a:noFill/>
          <a:ln>
            <a:noFill/>
          </a:ln>
          <a:extLst/>
        </p:spPr>
      </p:pic>
    </p:spTree>
    <p:extLst>
      <p:ext uri="{BB962C8B-B14F-4D97-AF65-F5344CB8AC3E}">
        <p14:creationId xmlns:p14="http://schemas.microsoft.com/office/powerpoint/2010/main" val="2379045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t="-12000" b="-12000"/>
          </a:stretch>
        </a:blip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1447800" y="668216"/>
            <a:ext cx="9296400" cy="5838092"/>
          </a:xfrm>
          <a:prstGeom prst="roundRect">
            <a:avLst/>
          </a:prstGeom>
          <a:solidFill>
            <a:schemeClr val="accent3">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404946" y="561391"/>
            <a:ext cx="3188677" cy="707886"/>
          </a:xfrm>
          <a:prstGeom prst="rect">
            <a:avLst/>
          </a:prstGeom>
          <a:noFill/>
        </p:spPr>
        <p:txBody>
          <a:bodyPr wrap="square" rtlCol="0">
            <a:spAutoFit/>
          </a:bodyPr>
          <a:lstStyle/>
          <a:p>
            <a:pPr algn="ctr"/>
            <a:r>
              <a:rPr lang="ru-RU" sz="4000" b="1" dirty="0" err="1" smtClean="0">
                <a:latin typeface="Times New Roman" charset="0"/>
                <a:ea typeface="Times New Roman" charset="0"/>
                <a:cs typeface="Times New Roman" charset="0"/>
              </a:rPr>
              <a:t>Түйін</a:t>
            </a:r>
            <a:endParaRPr lang="ru-RU" sz="4000" b="1" dirty="0">
              <a:latin typeface="Times New Roman" charset="0"/>
              <a:ea typeface="Times New Roman" charset="0"/>
              <a:cs typeface="Times New Roman" charset="0"/>
            </a:endParaRPr>
          </a:p>
        </p:txBody>
      </p:sp>
      <p:sp>
        <p:nvSpPr>
          <p:cNvPr id="6" name="TextBox 5"/>
          <p:cNvSpPr txBox="1"/>
          <p:nvPr/>
        </p:nvSpPr>
        <p:spPr>
          <a:xfrm>
            <a:off x="1875691" y="1376102"/>
            <a:ext cx="8452339" cy="5016758"/>
          </a:xfrm>
          <a:prstGeom prst="rect">
            <a:avLst/>
          </a:prstGeom>
          <a:noFill/>
        </p:spPr>
        <p:txBody>
          <a:bodyPr wrap="square" rtlCol="0">
            <a:spAutoFit/>
          </a:bodyPr>
          <a:lstStyle/>
          <a:p>
            <a:r>
              <a:rPr lang="ru-RU" sz="4000" dirty="0">
                <a:latin typeface="Times New Roman" panose="02020603050405020304" pitchFamily="18" charset="0"/>
                <a:cs typeface="Times New Roman" panose="02020603050405020304" pitchFamily="18" charset="0"/>
              </a:rPr>
              <a:t>«</a:t>
            </a:r>
            <a:r>
              <a:rPr lang="ru-RU" sz="4000" dirty="0" err="1">
                <a:latin typeface="Times New Roman" panose="02020603050405020304" pitchFamily="18" charset="0"/>
                <a:cs typeface="Times New Roman" panose="02020603050405020304" pitchFamily="18" charset="0"/>
              </a:rPr>
              <a:t>Абақтыдан</a:t>
            </a:r>
            <a:r>
              <a:rPr lang="ru-RU" sz="4000" dirty="0">
                <a:latin typeface="Times New Roman" panose="02020603050405020304" pitchFamily="18" charset="0"/>
                <a:cs typeface="Times New Roman" panose="02020603050405020304" pitchFamily="18" charset="0"/>
              </a:rPr>
              <a:t> </a:t>
            </a:r>
            <a:r>
              <a:rPr lang="ru-RU" sz="4000" dirty="0" err="1">
                <a:latin typeface="Times New Roman" panose="02020603050405020304" pitchFamily="18" charset="0"/>
                <a:cs typeface="Times New Roman" panose="02020603050405020304" pitchFamily="18" charset="0"/>
              </a:rPr>
              <a:t>жайсыз</a:t>
            </a:r>
            <a:r>
              <a:rPr lang="ru-RU" sz="4000" dirty="0">
                <a:latin typeface="Times New Roman" panose="02020603050405020304" pitchFamily="18" charset="0"/>
                <a:cs typeface="Times New Roman" panose="02020603050405020304" pitchFamily="18" charset="0"/>
              </a:rPr>
              <a:t> </a:t>
            </a:r>
            <a:r>
              <a:rPr lang="ru-RU" sz="4000" dirty="0" err="1">
                <a:latin typeface="Times New Roman" panose="02020603050405020304" pitchFamily="18" charset="0"/>
                <a:cs typeface="Times New Roman" panose="02020603050405020304" pitchFamily="18" charset="0"/>
              </a:rPr>
              <a:t>орын</a:t>
            </a:r>
            <a:r>
              <a:rPr lang="ru-RU" sz="4000" dirty="0">
                <a:latin typeface="Times New Roman" panose="02020603050405020304" pitchFamily="18" charset="0"/>
                <a:cs typeface="Times New Roman" panose="02020603050405020304" pitchFamily="18" charset="0"/>
              </a:rPr>
              <a:t> </a:t>
            </a:r>
            <a:r>
              <a:rPr lang="ru-RU" sz="4000" dirty="0" err="1">
                <a:latin typeface="Times New Roman" panose="02020603050405020304" pitchFamily="18" charset="0"/>
                <a:cs typeface="Times New Roman" panose="02020603050405020304" pitchFamily="18" charset="0"/>
              </a:rPr>
              <a:t>жоқ</a:t>
            </a:r>
            <a:r>
              <a:rPr lang="ru-RU" sz="4000" dirty="0">
                <a:latin typeface="Times New Roman" panose="02020603050405020304" pitchFamily="18" charset="0"/>
                <a:cs typeface="Times New Roman" panose="02020603050405020304" pitchFamily="18" charset="0"/>
              </a:rPr>
              <a:t>, </a:t>
            </a:r>
            <a:r>
              <a:rPr lang="ru-RU" sz="4000" dirty="0" err="1" smtClean="0">
                <a:latin typeface="Times New Roman" panose="02020603050405020304" pitchFamily="18" charset="0"/>
                <a:cs typeface="Times New Roman" panose="02020603050405020304" pitchFamily="18" charset="0"/>
              </a:rPr>
              <a:t>бірақ</a:t>
            </a:r>
            <a:r>
              <a:rPr lang="ru-RU" sz="4000" dirty="0" smtClean="0">
                <a:latin typeface="Times New Roman" panose="02020603050405020304" pitchFamily="18" charset="0"/>
                <a:cs typeface="Times New Roman" panose="02020603050405020304" pitchFamily="18" charset="0"/>
              </a:rPr>
              <a:t> </a:t>
            </a:r>
            <a:r>
              <a:rPr lang="ru-RU" sz="4000" dirty="0" err="1" smtClean="0">
                <a:latin typeface="Times New Roman" panose="02020603050405020304" pitchFamily="18" charset="0"/>
                <a:cs typeface="Times New Roman" panose="02020603050405020304" pitchFamily="18" charset="0"/>
              </a:rPr>
              <a:t>онда</a:t>
            </a:r>
            <a:r>
              <a:rPr lang="ru-RU" sz="4000" dirty="0" smtClean="0">
                <a:latin typeface="Times New Roman" panose="02020603050405020304" pitchFamily="18" charset="0"/>
                <a:cs typeface="Times New Roman" panose="02020603050405020304" pitchFamily="18" charset="0"/>
              </a:rPr>
              <a:t> </a:t>
            </a:r>
            <a:r>
              <a:rPr lang="ru-RU" sz="4000" dirty="0">
                <a:latin typeface="Times New Roman" panose="02020603050405020304" pitchFamily="18" charset="0"/>
                <a:cs typeface="Times New Roman" panose="02020603050405020304" pitchFamily="18" charset="0"/>
              </a:rPr>
              <a:t>да </a:t>
            </a:r>
            <a:r>
              <a:rPr lang="ru-RU" sz="4000" dirty="0" err="1">
                <a:latin typeface="Times New Roman" panose="02020603050405020304" pitchFamily="18" charset="0"/>
                <a:cs typeface="Times New Roman" panose="02020603050405020304" pitchFamily="18" charset="0"/>
              </a:rPr>
              <a:t>отырып</a:t>
            </a:r>
            <a:r>
              <a:rPr lang="ru-RU" sz="4000" dirty="0">
                <a:latin typeface="Times New Roman" panose="02020603050405020304" pitchFamily="18" charset="0"/>
                <a:cs typeface="Times New Roman" panose="02020603050405020304" pitchFamily="18" charset="0"/>
              </a:rPr>
              <a:t> </a:t>
            </a:r>
            <a:r>
              <a:rPr lang="ru-RU" sz="4000" dirty="0" err="1">
                <a:latin typeface="Times New Roman" panose="02020603050405020304" pitchFamily="18" charset="0"/>
                <a:cs typeface="Times New Roman" panose="02020603050405020304" pitchFamily="18" charset="0"/>
              </a:rPr>
              <a:t>жұмыс</a:t>
            </a:r>
            <a:r>
              <a:rPr lang="ru-RU" sz="4000" dirty="0">
                <a:latin typeface="Times New Roman" panose="02020603050405020304" pitchFamily="18" charset="0"/>
                <a:cs typeface="Times New Roman" panose="02020603050405020304" pitchFamily="18" charset="0"/>
              </a:rPr>
              <a:t> </a:t>
            </a:r>
            <a:r>
              <a:rPr lang="ru-RU" sz="4000" dirty="0" err="1">
                <a:latin typeface="Times New Roman" panose="02020603050405020304" pitchFamily="18" charset="0"/>
                <a:cs typeface="Times New Roman" panose="02020603050405020304" pitchFamily="18" charset="0"/>
              </a:rPr>
              <a:t>істеуге</a:t>
            </a:r>
            <a:r>
              <a:rPr lang="ru-RU" sz="4000" dirty="0">
                <a:latin typeface="Times New Roman" panose="02020603050405020304" pitchFamily="18" charset="0"/>
                <a:cs typeface="Times New Roman" panose="02020603050405020304" pitchFamily="18" charset="0"/>
              </a:rPr>
              <a:t> </a:t>
            </a:r>
            <a:r>
              <a:rPr lang="ru-RU" sz="4000" dirty="0" err="1">
                <a:latin typeface="Times New Roman" panose="02020603050405020304" pitchFamily="18" charset="0"/>
                <a:cs typeface="Times New Roman" panose="02020603050405020304" pitchFamily="18" charset="0"/>
              </a:rPr>
              <a:t>болады</a:t>
            </a:r>
            <a:r>
              <a:rPr lang="ru-RU" sz="4000" dirty="0" smtClean="0">
                <a:latin typeface="Times New Roman" panose="02020603050405020304" pitchFamily="18" charset="0"/>
                <a:cs typeface="Times New Roman" panose="02020603050405020304" pitchFamily="18" charset="0"/>
              </a:rPr>
              <a:t>». </a:t>
            </a:r>
          </a:p>
          <a:p>
            <a:endParaRPr lang="ru-RU" sz="4000" dirty="0">
              <a:latin typeface="Times New Roman" panose="02020603050405020304" pitchFamily="18" charset="0"/>
              <a:cs typeface="Times New Roman" panose="02020603050405020304" pitchFamily="18" charset="0"/>
            </a:endParaRPr>
          </a:p>
          <a:p>
            <a:pPr algn="r"/>
            <a:r>
              <a:rPr lang="ru-RU" sz="4000" dirty="0" err="1" smtClean="0">
                <a:latin typeface="Times New Roman" panose="02020603050405020304" pitchFamily="18" charset="0"/>
                <a:cs typeface="Times New Roman" panose="02020603050405020304" pitchFamily="18" charset="0"/>
              </a:rPr>
              <a:t>А.Байтұрсынұлы</a:t>
            </a:r>
            <a:r>
              <a:rPr lang="ru-RU" sz="4000" dirty="0">
                <a:latin typeface="Times New Roman" panose="02020603050405020304" pitchFamily="18" charset="0"/>
                <a:cs typeface="Times New Roman" panose="02020603050405020304" pitchFamily="18" charset="0"/>
              </a:rPr>
              <a:t> </a:t>
            </a:r>
            <a:endParaRPr lang="ru-RU" sz="4000" dirty="0" smtClean="0">
              <a:latin typeface="Times New Roman" panose="02020603050405020304" pitchFamily="18" charset="0"/>
              <a:cs typeface="Times New Roman" panose="02020603050405020304" pitchFamily="18" charset="0"/>
            </a:endParaRPr>
          </a:p>
          <a:p>
            <a:pPr algn="r"/>
            <a:r>
              <a:rPr lang="ru-RU" sz="4000" dirty="0">
                <a:latin typeface="Times New Roman" panose="02020603050405020304" pitchFamily="18" charset="0"/>
                <a:cs typeface="Times New Roman" panose="02020603050405020304" pitchFamily="18" charset="0"/>
              </a:rPr>
              <a:t>(</a:t>
            </a:r>
            <a:r>
              <a:rPr lang="ru-RU" sz="4000" dirty="0" smtClean="0">
                <a:latin typeface="Times New Roman" panose="02020603050405020304" pitchFamily="18" charset="0"/>
                <a:cs typeface="Times New Roman" panose="02020603050405020304" pitchFamily="18" charset="0"/>
              </a:rPr>
              <a:t>Бас </a:t>
            </a:r>
            <a:r>
              <a:rPr lang="ru-RU" sz="4000" dirty="0" err="1">
                <a:latin typeface="Times New Roman" panose="02020603050405020304" pitchFamily="18" charset="0"/>
                <a:cs typeface="Times New Roman" panose="02020603050405020304" pitchFamily="18" charset="0"/>
              </a:rPr>
              <a:t>қосу</a:t>
            </a:r>
            <a:r>
              <a:rPr lang="ru-RU" sz="4000" dirty="0">
                <a:latin typeface="Times New Roman" panose="02020603050405020304" pitchFamily="18" charset="0"/>
                <a:cs typeface="Times New Roman" panose="02020603050405020304" pitchFamily="18" charset="0"/>
              </a:rPr>
              <a:t> </a:t>
            </a:r>
            <a:r>
              <a:rPr lang="ru-RU" sz="4000" dirty="0" err="1" smtClean="0">
                <a:latin typeface="Times New Roman" panose="02020603050405020304" pitchFamily="18" charset="0"/>
                <a:cs typeface="Times New Roman" panose="02020603050405020304" pitchFamily="18" charset="0"/>
              </a:rPr>
              <a:t>турасында</a:t>
            </a:r>
            <a:r>
              <a:rPr lang="ru-RU" sz="4000" dirty="0" smtClean="0">
                <a:latin typeface="Times New Roman" panose="02020603050405020304" pitchFamily="18" charset="0"/>
                <a:cs typeface="Times New Roman" panose="02020603050405020304" pitchFamily="18" charset="0"/>
              </a:rPr>
              <a:t>)</a:t>
            </a:r>
            <a:r>
              <a:rPr lang="ru-RU" sz="4000" dirty="0">
                <a:latin typeface="Times New Roman" panose="02020603050405020304" pitchFamily="18" charset="0"/>
                <a:cs typeface="Times New Roman" panose="02020603050405020304" pitchFamily="18" charset="0"/>
              </a:rPr>
              <a:t/>
            </a:r>
            <a:br>
              <a:rPr lang="ru-RU" sz="4000" dirty="0">
                <a:latin typeface="Times New Roman" panose="02020603050405020304" pitchFamily="18" charset="0"/>
                <a:cs typeface="Times New Roman" panose="02020603050405020304" pitchFamily="18" charset="0"/>
              </a:rPr>
            </a:br>
            <a:r>
              <a:rPr lang="ru-RU" sz="4000" dirty="0">
                <a:latin typeface="Times New Roman" panose="02020603050405020304" pitchFamily="18" charset="0"/>
                <a:cs typeface="Times New Roman" panose="02020603050405020304" pitchFamily="18" charset="0"/>
              </a:rPr>
              <a:t/>
            </a:r>
            <a:br>
              <a:rPr lang="ru-RU" sz="4000" dirty="0">
                <a:latin typeface="Times New Roman" panose="02020603050405020304" pitchFamily="18" charset="0"/>
                <a:cs typeface="Times New Roman" panose="02020603050405020304" pitchFamily="18" charset="0"/>
              </a:rPr>
            </a:br>
            <a:endParaRPr lang="en-US" sz="4000" b="1" i="1"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14671080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3369" y="130300"/>
            <a:ext cx="10515600" cy="1325563"/>
          </a:xfrm>
        </p:spPr>
        <p:txBody>
          <a:bodyPr>
            <a:normAutofit fontScale="90000"/>
          </a:bodyPr>
          <a:lstStyle/>
          <a:p>
            <a:pPr algn="ctr"/>
            <a:r>
              <a:rPr lang="kk-KZ" b="1" dirty="0" smtClean="0">
                <a:latin typeface="Times New Roman" charset="0"/>
                <a:ea typeface="Times New Roman" charset="0"/>
                <a:cs typeface="Times New Roman" charset="0"/>
              </a:rPr>
              <a:t/>
            </a:r>
            <a:br>
              <a:rPr lang="kk-KZ" b="1" dirty="0" smtClean="0">
                <a:latin typeface="Times New Roman" charset="0"/>
                <a:ea typeface="Times New Roman" charset="0"/>
                <a:cs typeface="Times New Roman" charset="0"/>
              </a:rPr>
            </a:br>
            <a:r>
              <a:rPr lang="ru-RU" b="1" dirty="0" err="1" smtClean="0">
                <a:latin typeface="Times New Roman" charset="0"/>
                <a:ea typeface="Times New Roman" charset="0"/>
                <a:cs typeface="Times New Roman" charset="0"/>
              </a:rPr>
              <a:t>Фильмдерді</a:t>
            </a:r>
            <a:r>
              <a:rPr lang="ru-RU" b="1" dirty="0" smtClean="0">
                <a:latin typeface="Times New Roman" charset="0"/>
                <a:ea typeface="Times New Roman" charset="0"/>
                <a:cs typeface="Times New Roman" charset="0"/>
              </a:rPr>
              <a:t> </a:t>
            </a:r>
            <a:r>
              <a:rPr lang="ru-RU" b="1" dirty="0" err="1" smtClean="0">
                <a:latin typeface="Times New Roman" charset="0"/>
                <a:ea typeface="Times New Roman" charset="0"/>
                <a:cs typeface="Times New Roman" charset="0"/>
              </a:rPr>
              <a:t>пайдаланып</a:t>
            </a:r>
            <a:r>
              <a:rPr lang="ru-RU" b="1" dirty="0" smtClean="0">
                <a:latin typeface="Times New Roman" charset="0"/>
                <a:ea typeface="Times New Roman" charset="0"/>
                <a:cs typeface="Times New Roman" charset="0"/>
              </a:rPr>
              <a:t> </a:t>
            </a:r>
            <a:r>
              <a:rPr lang="ru-RU" b="1" dirty="0" err="1">
                <a:latin typeface="Times New Roman" charset="0"/>
                <a:ea typeface="Times New Roman" charset="0"/>
                <a:cs typeface="Times New Roman" charset="0"/>
              </a:rPr>
              <a:t>оқыту</a:t>
            </a:r>
            <a:r>
              <a:rPr lang="ru-RU" b="1" dirty="0">
                <a:latin typeface="Times New Roman" charset="0"/>
                <a:ea typeface="Times New Roman" charset="0"/>
                <a:cs typeface="Times New Roman" charset="0"/>
              </a:rPr>
              <a:t> </a:t>
            </a:r>
            <a:r>
              <a:rPr lang="ru-RU" b="1" dirty="0" err="1">
                <a:latin typeface="Times New Roman" charset="0"/>
                <a:ea typeface="Times New Roman" charset="0"/>
                <a:cs typeface="Times New Roman" charset="0"/>
              </a:rPr>
              <a:t>мынадай</a:t>
            </a:r>
            <a:r>
              <a:rPr lang="ru-RU" b="1" dirty="0">
                <a:latin typeface="Times New Roman" charset="0"/>
                <a:ea typeface="Times New Roman" charset="0"/>
                <a:cs typeface="Times New Roman" charset="0"/>
              </a:rPr>
              <a:t> </a:t>
            </a:r>
            <a:r>
              <a:rPr lang="ru-RU" b="1" dirty="0" err="1" smtClean="0">
                <a:latin typeface="Times New Roman" charset="0"/>
                <a:ea typeface="Times New Roman" charset="0"/>
                <a:cs typeface="Times New Roman" charset="0"/>
              </a:rPr>
              <a:t>нәтижелерге</a:t>
            </a:r>
            <a:r>
              <a:rPr lang="ru-RU" b="1" dirty="0" smtClean="0">
                <a:latin typeface="Times New Roman" charset="0"/>
                <a:ea typeface="Times New Roman" charset="0"/>
                <a:cs typeface="Times New Roman" charset="0"/>
              </a:rPr>
              <a:t> </a:t>
            </a:r>
            <a:r>
              <a:rPr lang="ru-RU" b="1" dirty="0" err="1">
                <a:latin typeface="Times New Roman" charset="0"/>
                <a:ea typeface="Times New Roman" charset="0"/>
                <a:cs typeface="Times New Roman" charset="0"/>
              </a:rPr>
              <a:t>қол</a:t>
            </a:r>
            <a:r>
              <a:rPr lang="ru-RU" b="1" dirty="0">
                <a:latin typeface="Times New Roman" charset="0"/>
                <a:ea typeface="Times New Roman" charset="0"/>
                <a:cs typeface="Times New Roman" charset="0"/>
              </a:rPr>
              <a:t> </a:t>
            </a:r>
            <a:r>
              <a:rPr lang="ru-RU" b="1" dirty="0" err="1">
                <a:latin typeface="Times New Roman" charset="0"/>
                <a:ea typeface="Times New Roman" charset="0"/>
                <a:cs typeface="Times New Roman" charset="0"/>
              </a:rPr>
              <a:t>жеткізеді</a:t>
            </a:r>
            <a:r>
              <a:rPr lang="ru-RU" b="1" dirty="0">
                <a:latin typeface="Times New Roman" charset="0"/>
                <a:ea typeface="Times New Roman" charset="0"/>
                <a:cs typeface="Times New Roman" charset="0"/>
              </a:rPr>
              <a:t>: </a:t>
            </a:r>
          </a:p>
        </p:txBody>
      </p:sp>
      <p:sp>
        <p:nvSpPr>
          <p:cNvPr id="4" name="Овал 3"/>
          <p:cNvSpPr/>
          <p:nvPr/>
        </p:nvSpPr>
        <p:spPr>
          <a:xfrm>
            <a:off x="582055" y="1966179"/>
            <a:ext cx="1277815" cy="1219200"/>
          </a:xfrm>
          <a:prstGeom prst="ellipse">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p:nvSpPr>
        <p:spPr>
          <a:xfrm>
            <a:off x="6611814" y="2108161"/>
            <a:ext cx="1277815" cy="1219200"/>
          </a:xfrm>
          <a:prstGeom prst="ellipse">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582055" y="3778082"/>
            <a:ext cx="1277815" cy="1219200"/>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6611814" y="3815886"/>
            <a:ext cx="1277815" cy="1219200"/>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2084710" y="2108161"/>
            <a:ext cx="3355599" cy="1077218"/>
          </a:xfrm>
          <a:prstGeom prst="rect">
            <a:avLst/>
          </a:prstGeom>
          <a:noFill/>
        </p:spPr>
        <p:txBody>
          <a:bodyPr wrap="none" rtlCol="0">
            <a:spAutoFit/>
          </a:bodyPr>
          <a:lstStyle/>
          <a:p>
            <a:r>
              <a:rPr lang="ru-RU" sz="3200" b="1" dirty="0" err="1">
                <a:latin typeface="Times New Roman" charset="0"/>
                <a:ea typeface="Times New Roman" charset="0"/>
                <a:cs typeface="Times New Roman" charset="0"/>
              </a:rPr>
              <a:t>оқу</a:t>
            </a:r>
            <a:r>
              <a:rPr lang="ru-RU" sz="3200" b="1" dirty="0">
                <a:latin typeface="Times New Roman" charset="0"/>
                <a:ea typeface="Times New Roman" charset="0"/>
                <a:cs typeface="Times New Roman" charset="0"/>
              </a:rPr>
              <a:t> </a:t>
            </a:r>
            <a:r>
              <a:rPr lang="ru-RU" sz="3200" b="1" dirty="0" err="1">
                <a:latin typeface="Times New Roman" charset="0"/>
                <a:ea typeface="Times New Roman" charset="0"/>
                <a:cs typeface="Times New Roman" charset="0"/>
              </a:rPr>
              <a:t>материалын</a:t>
            </a:r>
            <a:r>
              <a:rPr lang="ru-RU" sz="3200" b="1" dirty="0">
                <a:latin typeface="Times New Roman" charset="0"/>
                <a:ea typeface="Times New Roman" charset="0"/>
                <a:cs typeface="Times New Roman" charset="0"/>
              </a:rPr>
              <a:t> </a:t>
            </a:r>
            <a:endParaRPr lang="ru-RU" sz="3200" b="1" dirty="0" smtClean="0">
              <a:latin typeface="Times New Roman" charset="0"/>
              <a:ea typeface="Times New Roman" charset="0"/>
              <a:cs typeface="Times New Roman" charset="0"/>
            </a:endParaRPr>
          </a:p>
          <a:p>
            <a:r>
              <a:rPr lang="ru-RU" sz="3200" b="1" dirty="0" err="1" smtClean="0">
                <a:latin typeface="Times New Roman" charset="0"/>
                <a:ea typeface="Times New Roman" charset="0"/>
                <a:cs typeface="Times New Roman" charset="0"/>
              </a:rPr>
              <a:t>терең</a:t>
            </a:r>
            <a:r>
              <a:rPr lang="ru-RU" sz="3200" b="1" dirty="0" smtClean="0">
                <a:latin typeface="Times New Roman" charset="0"/>
                <a:ea typeface="Times New Roman" charset="0"/>
                <a:cs typeface="Times New Roman" charset="0"/>
              </a:rPr>
              <a:t> </a:t>
            </a:r>
            <a:r>
              <a:rPr lang="ru-RU" sz="3200" b="1" dirty="0" err="1" smtClean="0">
                <a:latin typeface="Times New Roman" charset="0"/>
                <a:ea typeface="Times New Roman" charset="0"/>
                <a:cs typeface="Times New Roman" charset="0"/>
              </a:rPr>
              <a:t>түсіну</a:t>
            </a:r>
            <a:endParaRPr lang="ru-RU" sz="3200" b="1" dirty="0">
              <a:latin typeface="Times New Roman" charset="0"/>
              <a:ea typeface="Times New Roman" charset="0"/>
              <a:cs typeface="Times New Roman" charset="0"/>
            </a:endParaRPr>
          </a:p>
        </p:txBody>
      </p:sp>
      <p:sp>
        <p:nvSpPr>
          <p:cNvPr id="9" name="Прямоугольник 8"/>
          <p:cNvSpPr/>
          <p:nvPr/>
        </p:nvSpPr>
        <p:spPr>
          <a:xfrm>
            <a:off x="8106700" y="2070996"/>
            <a:ext cx="3622082" cy="1569660"/>
          </a:xfrm>
          <a:prstGeom prst="rect">
            <a:avLst/>
          </a:prstGeom>
        </p:spPr>
        <p:txBody>
          <a:bodyPr wrap="none">
            <a:spAutoFit/>
          </a:bodyPr>
          <a:lstStyle/>
          <a:p>
            <a:r>
              <a:rPr lang="ru-RU" sz="3200" b="1" dirty="0" err="1" smtClean="0">
                <a:latin typeface="Times New Roman" charset="0"/>
                <a:ea typeface="Times New Roman" charset="0"/>
                <a:cs typeface="Times New Roman" charset="0"/>
              </a:rPr>
              <a:t>оқу</a:t>
            </a:r>
            <a:r>
              <a:rPr lang="ru-RU" sz="3200" b="1" dirty="0" smtClean="0">
                <a:latin typeface="Times New Roman" charset="0"/>
                <a:ea typeface="Times New Roman" charset="0"/>
                <a:cs typeface="Times New Roman" charset="0"/>
              </a:rPr>
              <a:t> </a:t>
            </a:r>
            <a:endParaRPr lang="en-GB" sz="3200" b="1" dirty="0" smtClean="0">
              <a:latin typeface="Times New Roman" charset="0"/>
              <a:ea typeface="Times New Roman" charset="0"/>
              <a:cs typeface="Times New Roman" charset="0"/>
            </a:endParaRPr>
          </a:p>
          <a:p>
            <a:r>
              <a:rPr lang="ru-RU" sz="3200" b="1" dirty="0" err="1" smtClean="0">
                <a:latin typeface="Times New Roman" charset="0"/>
                <a:ea typeface="Times New Roman" charset="0"/>
                <a:cs typeface="Times New Roman" charset="0"/>
              </a:rPr>
              <a:t>мотивациясының</a:t>
            </a:r>
            <a:r>
              <a:rPr lang="ru-RU" sz="3200" b="1" dirty="0" smtClean="0">
                <a:latin typeface="Times New Roman" charset="0"/>
                <a:ea typeface="Times New Roman" charset="0"/>
                <a:cs typeface="Times New Roman" charset="0"/>
              </a:rPr>
              <a:t> </a:t>
            </a:r>
          </a:p>
          <a:p>
            <a:r>
              <a:rPr lang="ru-RU" sz="3200" b="1" dirty="0" err="1" smtClean="0">
                <a:latin typeface="Times New Roman" charset="0"/>
                <a:ea typeface="Times New Roman" charset="0"/>
                <a:cs typeface="Times New Roman" charset="0"/>
              </a:rPr>
              <a:t>артуы</a:t>
            </a:r>
            <a:endParaRPr lang="ru-RU" sz="3200" b="1" dirty="0">
              <a:latin typeface="Times New Roman" charset="0"/>
              <a:ea typeface="Times New Roman" charset="0"/>
              <a:cs typeface="Times New Roman" charset="0"/>
            </a:endParaRPr>
          </a:p>
        </p:txBody>
      </p:sp>
      <p:sp>
        <p:nvSpPr>
          <p:cNvPr id="10" name="Прямоугольник 9"/>
          <p:cNvSpPr/>
          <p:nvPr/>
        </p:nvSpPr>
        <p:spPr>
          <a:xfrm>
            <a:off x="2056806" y="3640656"/>
            <a:ext cx="3546227" cy="1569660"/>
          </a:xfrm>
          <a:prstGeom prst="rect">
            <a:avLst/>
          </a:prstGeom>
        </p:spPr>
        <p:txBody>
          <a:bodyPr wrap="none">
            <a:spAutoFit/>
          </a:bodyPr>
          <a:lstStyle/>
          <a:p>
            <a:r>
              <a:rPr lang="ru-RU" sz="3200" b="1" dirty="0" err="1">
                <a:latin typeface="Times New Roman" charset="0"/>
                <a:ea typeface="Times New Roman" charset="0"/>
                <a:cs typeface="Times New Roman" charset="0"/>
              </a:rPr>
              <a:t>алынған</a:t>
            </a:r>
            <a:r>
              <a:rPr lang="ru-RU" sz="3200" b="1" dirty="0">
                <a:latin typeface="Times New Roman" charset="0"/>
                <a:ea typeface="Times New Roman" charset="0"/>
                <a:cs typeface="Times New Roman" charset="0"/>
              </a:rPr>
              <a:t> </a:t>
            </a:r>
            <a:r>
              <a:rPr lang="ru-RU" sz="3200" b="1" dirty="0" err="1">
                <a:latin typeface="Times New Roman" charset="0"/>
                <a:ea typeface="Times New Roman" charset="0"/>
                <a:cs typeface="Times New Roman" charset="0"/>
              </a:rPr>
              <a:t>білімнің</a:t>
            </a:r>
            <a:r>
              <a:rPr lang="ru-RU" sz="3200" b="1" dirty="0">
                <a:latin typeface="Times New Roman" charset="0"/>
                <a:ea typeface="Times New Roman" charset="0"/>
                <a:cs typeface="Times New Roman" charset="0"/>
              </a:rPr>
              <a:t> </a:t>
            </a:r>
            <a:endParaRPr lang="ru-RU" sz="3200" b="1" dirty="0" smtClean="0">
              <a:latin typeface="Times New Roman" charset="0"/>
              <a:ea typeface="Times New Roman" charset="0"/>
              <a:cs typeface="Times New Roman" charset="0"/>
            </a:endParaRPr>
          </a:p>
          <a:p>
            <a:r>
              <a:rPr lang="ru-RU" sz="3200" b="1" dirty="0" err="1" smtClean="0">
                <a:latin typeface="Times New Roman" charset="0"/>
                <a:ea typeface="Times New Roman" charset="0"/>
                <a:cs typeface="Times New Roman" charset="0"/>
              </a:rPr>
              <a:t>ұзақ</a:t>
            </a:r>
            <a:r>
              <a:rPr lang="ru-RU" sz="3200" b="1" dirty="0" smtClean="0">
                <a:latin typeface="Times New Roman" charset="0"/>
                <a:ea typeface="Times New Roman" charset="0"/>
                <a:cs typeface="Times New Roman" charset="0"/>
              </a:rPr>
              <a:t> </a:t>
            </a:r>
            <a:r>
              <a:rPr lang="ru-RU" sz="3200" b="1" dirty="0" err="1">
                <a:latin typeface="Times New Roman" charset="0"/>
                <a:ea typeface="Times New Roman" charset="0"/>
                <a:cs typeface="Times New Roman" charset="0"/>
              </a:rPr>
              <a:t>уақыт</a:t>
            </a:r>
            <a:r>
              <a:rPr lang="ru-RU" sz="3200" b="1" dirty="0">
                <a:latin typeface="Times New Roman" charset="0"/>
                <a:ea typeface="Times New Roman" charset="0"/>
                <a:cs typeface="Times New Roman" charset="0"/>
              </a:rPr>
              <a:t> </a:t>
            </a:r>
            <a:endParaRPr lang="ru-RU" sz="3200" b="1" dirty="0" smtClean="0">
              <a:latin typeface="Times New Roman" charset="0"/>
              <a:ea typeface="Times New Roman" charset="0"/>
              <a:cs typeface="Times New Roman" charset="0"/>
            </a:endParaRPr>
          </a:p>
          <a:p>
            <a:r>
              <a:rPr lang="ru-RU" sz="3200" b="1" dirty="0" err="1" smtClean="0">
                <a:latin typeface="Times New Roman" charset="0"/>
                <a:ea typeface="Times New Roman" charset="0"/>
                <a:cs typeface="Times New Roman" charset="0"/>
              </a:rPr>
              <a:t>есте</a:t>
            </a:r>
            <a:r>
              <a:rPr lang="ru-RU" sz="3200" b="1" dirty="0" smtClean="0">
                <a:latin typeface="Times New Roman" charset="0"/>
                <a:ea typeface="Times New Roman" charset="0"/>
                <a:cs typeface="Times New Roman" charset="0"/>
              </a:rPr>
              <a:t> </a:t>
            </a:r>
            <a:r>
              <a:rPr lang="ru-RU" sz="3200" b="1" dirty="0" err="1" smtClean="0">
                <a:latin typeface="Times New Roman" charset="0"/>
                <a:ea typeface="Times New Roman" charset="0"/>
                <a:cs typeface="Times New Roman" charset="0"/>
              </a:rPr>
              <a:t>сақталуы</a:t>
            </a:r>
            <a:endParaRPr lang="ru-RU" sz="3200" b="1" dirty="0">
              <a:latin typeface="Times New Roman" charset="0"/>
              <a:ea typeface="Times New Roman" charset="0"/>
              <a:cs typeface="Times New Roman" charset="0"/>
            </a:endParaRPr>
          </a:p>
        </p:txBody>
      </p:sp>
      <p:sp>
        <p:nvSpPr>
          <p:cNvPr id="11" name="Прямоугольник 10"/>
          <p:cNvSpPr/>
          <p:nvPr/>
        </p:nvSpPr>
        <p:spPr>
          <a:xfrm>
            <a:off x="8106700" y="3778082"/>
            <a:ext cx="3464859" cy="1569660"/>
          </a:xfrm>
          <a:prstGeom prst="rect">
            <a:avLst/>
          </a:prstGeom>
        </p:spPr>
        <p:txBody>
          <a:bodyPr wrap="none">
            <a:spAutoFit/>
          </a:bodyPr>
          <a:lstStyle/>
          <a:p>
            <a:r>
              <a:rPr lang="ru-RU" sz="3200" b="1" dirty="0" err="1">
                <a:latin typeface="Times New Roman" charset="0"/>
                <a:ea typeface="Times New Roman" charset="0"/>
                <a:cs typeface="Times New Roman" charset="0"/>
              </a:rPr>
              <a:t>білім</a:t>
            </a:r>
            <a:r>
              <a:rPr lang="ru-RU" sz="3200" b="1" dirty="0">
                <a:latin typeface="Times New Roman" charset="0"/>
                <a:ea typeface="Times New Roman" charset="0"/>
                <a:cs typeface="Times New Roman" charset="0"/>
              </a:rPr>
              <a:t> </a:t>
            </a:r>
            <a:r>
              <a:rPr lang="ru-RU" sz="3200" b="1" dirty="0" err="1">
                <a:latin typeface="Times New Roman" charset="0"/>
                <a:ea typeface="Times New Roman" charset="0"/>
                <a:cs typeface="Times New Roman" charset="0"/>
              </a:rPr>
              <a:t>беруге</a:t>
            </a:r>
            <a:r>
              <a:rPr lang="ru-RU" sz="3200" b="1" dirty="0">
                <a:latin typeface="Times New Roman" charset="0"/>
                <a:ea typeface="Times New Roman" charset="0"/>
                <a:cs typeface="Times New Roman" charset="0"/>
              </a:rPr>
              <a:t> </a:t>
            </a:r>
            <a:endParaRPr lang="en-GB" sz="3200" b="1" dirty="0" smtClean="0">
              <a:latin typeface="Times New Roman" charset="0"/>
              <a:ea typeface="Times New Roman" charset="0"/>
              <a:cs typeface="Times New Roman" charset="0"/>
            </a:endParaRPr>
          </a:p>
          <a:p>
            <a:r>
              <a:rPr lang="ru-RU" sz="3200" b="1" dirty="0" smtClean="0">
                <a:latin typeface="Times New Roman" charset="0"/>
                <a:ea typeface="Times New Roman" charset="0"/>
                <a:cs typeface="Times New Roman" charset="0"/>
              </a:rPr>
              <a:t>ж</a:t>
            </a:r>
            <a:r>
              <a:rPr lang="kk-KZ" sz="3200" b="1" dirty="0" err="1">
                <a:latin typeface="Times New Roman" charset="0"/>
                <a:ea typeface="Times New Roman" charset="0"/>
                <a:cs typeface="Times New Roman" charset="0"/>
              </a:rPr>
              <a:t>ұ</a:t>
            </a:r>
            <a:r>
              <a:rPr lang="ru-RU" sz="3200" b="1" dirty="0" err="1">
                <a:latin typeface="Times New Roman" charset="0"/>
                <a:ea typeface="Times New Roman" charset="0"/>
                <a:cs typeface="Times New Roman" charset="0"/>
              </a:rPr>
              <a:t>мсалатын</a:t>
            </a:r>
            <a:r>
              <a:rPr lang="ru-RU" sz="3200" b="1" dirty="0">
                <a:latin typeface="Times New Roman" charset="0"/>
                <a:ea typeface="Times New Roman" charset="0"/>
                <a:cs typeface="Times New Roman" charset="0"/>
              </a:rPr>
              <a:t> </a:t>
            </a:r>
            <a:endParaRPr lang="ru-RU" sz="3200" b="1" dirty="0" smtClean="0">
              <a:latin typeface="Times New Roman" charset="0"/>
              <a:ea typeface="Times New Roman" charset="0"/>
              <a:cs typeface="Times New Roman" charset="0"/>
            </a:endParaRPr>
          </a:p>
          <a:p>
            <a:r>
              <a:rPr lang="ru-RU" sz="3200" b="1" dirty="0">
                <a:latin typeface="Times New Roman" charset="0"/>
                <a:ea typeface="Times New Roman" charset="0"/>
                <a:cs typeface="Times New Roman" charset="0"/>
              </a:rPr>
              <a:t>у</a:t>
            </a:r>
            <a:r>
              <a:rPr lang="ru-RU" sz="3200" b="1" dirty="0" smtClean="0">
                <a:latin typeface="Times New Roman" charset="0"/>
                <a:ea typeface="Times New Roman" charset="0"/>
                <a:cs typeface="Times New Roman" charset="0"/>
              </a:rPr>
              <a:t>ақытты үнемдеу</a:t>
            </a:r>
            <a:endParaRPr lang="ru-RU" sz="32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556463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3369" y="130300"/>
            <a:ext cx="10515600" cy="1325563"/>
          </a:xfrm>
        </p:spPr>
        <p:txBody>
          <a:bodyPr>
            <a:normAutofit fontScale="90000"/>
          </a:bodyPr>
          <a:lstStyle/>
          <a:p>
            <a:pPr algn="ctr"/>
            <a:r>
              <a:rPr lang="kk-KZ" b="1" dirty="0" smtClean="0">
                <a:latin typeface="Times New Roman" charset="0"/>
                <a:ea typeface="Times New Roman" charset="0"/>
                <a:cs typeface="Times New Roman" charset="0"/>
              </a:rPr>
              <a:t/>
            </a:r>
            <a:br>
              <a:rPr lang="kk-KZ" b="1" dirty="0" smtClean="0">
                <a:latin typeface="Times New Roman" charset="0"/>
                <a:ea typeface="Times New Roman" charset="0"/>
                <a:cs typeface="Times New Roman" charset="0"/>
              </a:rPr>
            </a:br>
            <a:r>
              <a:rPr lang="kk-KZ" b="1" dirty="0" smtClean="0">
                <a:latin typeface="Times New Roman" charset="0"/>
                <a:ea typeface="Times New Roman" charset="0"/>
                <a:cs typeface="Times New Roman" charset="0"/>
              </a:rPr>
              <a:t/>
            </a:r>
            <a:br>
              <a:rPr lang="kk-KZ" b="1" dirty="0" smtClean="0">
                <a:latin typeface="Times New Roman" charset="0"/>
                <a:ea typeface="Times New Roman" charset="0"/>
                <a:cs typeface="Times New Roman" charset="0"/>
              </a:rPr>
            </a:br>
            <a:r>
              <a:rPr lang="kk-KZ" b="1" dirty="0">
                <a:latin typeface="Times New Roman" charset="0"/>
                <a:ea typeface="Times New Roman" charset="0"/>
                <a:cs typeface="Times New Roman" charset="0"/>
              </a:rPr>
              <a:t/>
            </a:r>
            <a:br>
              <a:rPr lang="kk-KZ" b="1" dirty="0">
                <a:latin typeface="Times New Roman" charset="0"/>
                <a:ea typeface="Times New Roman" charset="0"/>
                <a:cs typeface="Times New Roman" charset="0"/>
              </a:rPr>
            </a:br>
            <a:r>
              <a:rPr lang="kk-KZ" b="1" dirty="0" smtClean="0">
                <a:latin typeface="Times New Roman" charset="0"/>
                <a:ea typeface="Times New Roman" charset="0"/>
                <a:cs typeface="Times New Roman" charset="0"/>
              </a:rPr>
              <a:t/>
            </a:r>
            <a:br>
              <a:rPr lang="kk-KZ" b="1" dirty="0" smtClean="0">
                <a:latin typeface="Times New Roman" charset="0"/>
                <a:ea typeface="Times New Roman" charset="0"/>
                <a:cs typeface="Times New Roman" charset="0"/>
              </a:rPr>
            </a:br>
            <a:r>
              <a:rPr lang="kk-KZ" b="1" dirty="0">
                <a:latin typeface="Times New Roman" charset="0"/>
                <a:ea typeface="Times New Roman" charset="0"/>
                <a:cs typeface="Times New Roman" charset="0"/>
              </a:rPr>
              <a:t/>
            </a:r>
            <a:br>
              <a:rPr lang="kk-KZ" b="1" dirty="0">
                <a:latin typeface="Times New Roman" charset="0"/>
                <a:ea typeface="Times New Roman" charset="0"/>
                <a:cs typeface="Times New Roman" charset="0"/>
              </a:rPr>
            </a:br>
            <a:r>
              <a:rPr lang="kk-KZ" b="1" dirty="0" smtClean="0">
                <a:latin typeface="Times New Roman" charset="0"/>
                <a:ea typeface="Times New Roman" charset="0"/>
                <a:cs typeface="Times New Roman" charset="0"/>
              </a:rPr>
              <a:t/>
            </a:r>
            <a:br>
              <a:rPr lang="kk-KZ" b="1" dirty="0" smtClean="0">
                <a:latin typeface="Times New Roman" charset="0"/>
                <a:ea typeface="Times New Roman" charset="0"/>
                <a:cs typeface="Times New Roman" charset="0"/>
              </a:rPr>
            </a:br>
            <a:r>
              <a:rPr lang="kk-KZ" b="1" dirty="0">
                <a:latin typeface="Times New Roman" charset="0"/>
                <a:ea typeface="Times New Roman" charset="0"/>
                <a:cs typeface="Times New Roman" charset="0"/>
              </a:rPr>
              <a:t/>
            </a:r>
            <a:br>
              <a:rPr lang="kk-KZ" b="1" dirty="0">
                <a:latin typeface="Times New Roman" charset="0"/>
                <a:ea typeface="Times New Roman" charset="0"/>
                <a:cs typeface="Times New Roman" charset="0"/>
              </a:rPr>
            </a:br>
            <a:r>
              <a:rPr lang="kk-KZ" b="1" dirty="0" smtClean="0">
                <a:latin typeface="Times New Roman" charset="0"/>
                <a:ea typeface="Times New Roman" charset="0"/>
                <a:cs typeface="Times New Roman" charset="0"/>
              </a:rPr>
              <a:t/>
            </a:r>
            <a:br>
              <a:rPr lang="kk-KZ" b="1" dirty="0" smtClean="0">
                <a:latin typeface="Times New Roman" charset="0"/>
                <a:ea typeface="Times New Roman" charset="0"/>
                <a:cs typeface="Times New Roman" charset="0"/>
              </a:rPr>
            </a:br>
            <a:r>
              <a:rPr lang="kk-KZ" b="1" dirty="0">
                <a:latin typeface="Times New Roman" charset="0"/>
                <a:ea typeface="Times New Roman" charset="0"/>
                <a:cs typeface="Times New Roman" charset="0"/>
              </a:rPr>
              <a:t/>
            </a:r>
            <a:br>
              <a:rPr lang="kk-KZ" b="1" dirty="0">
                <a:latin typeface="Times New Roman" charset="0"/>
                <a:ea typeface="Times New Roman" charset="0"/>
                <a:cs typeface="Times New Roman" charset="0"/>
              </a:rPr>
            </a:br>
            <a:r>
              <a:rPr lang="kk-KZ" b="1" dirty="0" smtClean="0">
                <a:latin typeface="Times New Roman" charset="0"/>
                <a:ea typeface="Times New Roman" charset="0"/>
                <a:cs typeface="Times New Roman" charset="0"/>
              </a:rPr>
              <a:t/>
            </a:r>
            <a:br>
              <a:rPr lang="kk-KZ" b="1" dirty="0" smtClean="0">
                <a:latin typeface="Times New Roman" charset="0"/>
                <a:ea typeface="Times New Roman" charset="0"/>
                <a:cs typeface="Times New Roman" charset="0"/>
              </a:rPr>
            </a:br>
            <a:r>
              <a:rPr lang="kk-KZ" b="1" dirty="0">
                <a:latin typeface="Times New Roman" charset="0"/>
                <a:ea typeface="Times New Roman" charset="0"/>
                <a:cs typeface="Times New Roman" charset="0"/>
              </a:rPr>
              <a:t/>
            </a:r>
            <a:br>
              <a:rPr lang="kk-KZ" b="1" dirty="0">
                <a:latin typeface="Times New Roman" charset="0"/>
                <a:ea typeface="Times New Roman" charset="0"/>
                <a:cs typeface="Times New Roman" charset="0"/>
              </a:rPr>
            </a:br>
            <a:r>
              <a:rPr lang="kk-KZ" b="1" dirty="0" smtClean="0">
                <a:latin typeface="Times New Roman" charset="0"/>
                <a:ea typeface="Times New Roman" charset="0"/>
                <a:cs typeface="Times New Roman" charset="0"/>
              </a:rPr>
              <a:t/>
            </a:r>
            <a:br>
              <a:rPr lang="kk-KZ" b="1" dirty="0" smtClean="0">
                <a:latin typeface="Times New Roman" charset="0"/>
                <a:ea typeface="Times New Roman" charset="0"/>
                <a:cs typeface="Times New Roman" charset="0"/>
              </a:rPr>
            </a:br>
            <a:r>
              <a:rPr lang="kk-KZ" sz="7300" b="1" dirty="0" smtClean="0">
                <a:latin typeface="Times New Roman" charset="0"/>
                <a:ea typeface="Times New Roman" charset="0"/>
                <a:cs typeface="Times New Roman" charset="0"/>
              </a:rPr>
              <a:t>Назарларыңызға рақмет!</a:t>
            </a:r>
            <a:br>
              <a:rPr lang="kk-KZ" sz="7300" b="1" dirty="0" smtClean="0">
                <a:latin typeface="Times New Roman" charset="0"/>
                <a:ea typeface="Times New Roman" charset="0"/>
                <a:cs typeface="Times New Roman" charset="0"/>
              </a:rPr>
            </a:br>
            <a:r>
              <a:rPr lang="kk-KZ" sz="7300" b="1" dirty="0">
                <a:latin typeface="Times New Roman" charset="0"/>
                <a:ea typeface="Times New Roman" charset="0"/>
                <a:cs typeface="Times New Roman" charset="0"/>
              </a:rPr>
              <a:t/>
            </a:r>
            <a:br>
              <a:rPr lang="kk-KZ" sz="7300" b="1" dirty="0">
                <a:latin typeface="Times New Roman" charset="0"/>
                <a:ea typeface="Times New Roman" charset="0"/>
                <a:cs typeface="Times New Roman" charset="0"/>
              </a:rPr>
            </a:br>
            <a:r>
              <a:rPr lang="ru-RU" b="1" dirty="0" smtClean="0">
                <a:latin typeface="Times New Roman" charset="0"/>
                <a:ea typeface="Times New Roman" charset="0"/>
                <a:cs typeface="Times New Roman" charset="0"/>
              </a:rPr>
              <a:t> </a:t>
            </a:r>
            <a:endParaRPr lang="ru-RU"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0714515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570" y="-303090"/>
            <a:ext cx="10515600" cy="1325563"/>
          </a:xfrm>
        </p:spPr>
        <p:txBody>
          <a:bodyPr/>
          <a:lstStyle/>
          <a:p>
            <a:pPr algn="ctr"/>
            <a:r>
              <a:rPr lang="kk-KZ" b="1" dirty="0" smtClean="0">
                <a:latin typeface="Times New Roman" charset="0"/>
                <a:ea typeface="Times New Roman" charset="0"/>
                <a:cs typeface="Times New Roman" charset="0"/>
              </a:rPr>
              <a:t>Қорытынды</a:t>
            </a:r>
            <a:endParaRPr lang="ru-RU" b="1" dirty="0">
              <a:latin typeface="Times New Roman" charset="0"/>
              <a:ea typeface="Times New Roman" charset="0"/>
              <a:cs typeface="Times New Roman" charset="0"/>
            </a:endParaRPr>
          </a:p>
        </p:txBody>
      </p:sp>
      <p:sp>
        <p:nvSpPr>
          <p:cNvPr id="3" name="Объект 2"/>
          <p:cNvSpPr>
            <a:spLocks noGrp="1"/>
          </p:cNvSpPr>
          <p:nvPr>
            <p:ph idx="1"/>
          </p:nvPr>
        </p:nvSpPr>
        <p:spPr/>
        <p:txBody>
          <a:bodyPr/>
          <a:lstStyle/>
          <a:p>
            <a:endParaRPr lang="ru-RU" dirty="0"/>
          </a:p>
        </p:txBody>
      </p:sp>
      <p:sp>
        <p:nvSpPr>
          <p:cNvPr id="4" name="Скругленный прямоугольник 3"/>
          <p:cNvSpPr/>
          <p:nvPr/>
        </p:nvSpPr>
        <p:spPr>
          <a:xfrm>
            <a:off x="838200" y="914400"/>
            <a:ext cx="10515600" cy="5486400"/>
          </a:xfrm>
          <a:prstGeom prst="round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113692" y="1218646"/>
            <a:ext cx="9659816" cy="3754874"/>
          </a:xfrm>
          <a:prstGeom prst="rect">
            <a:avLst/>
          </a:prstGeom>
          <a:noFill/>
        </p:spPr>
        <p:txBody>
          <a:bodyPr wrap="square" rtlCol="0">
            <a:spAutoFit/>
          </a:bodyPr>
          <a:lstStyle/>
          <a:p>
            <a:pPr marL="285750" indent="-285750" algn="just">
              <a:buFont typeface="Arial" charset="0"/>
              <a:buChar char="•"/>
            </a:pPr>
            <a:r>
              <a:rPr lang="kk-KZ" sz="2000" dirty="0" smtClean="0">
                <a:latin typeface="Times New Roman" charset="0"/>
                <a:ea typeface="Times New Roman" charset="0"/>
                <a:cs typeface="Times New Roman" charset="0"/>
              </a:rPr>
              <a:t>Әдебиет те фильм де тарихи </a:t>
            </a:r>
            <a:r>
              <a:rPr lang="kk-KZ" sz="2000" dirty="0">
                <a:latin typeface="Times New Roman" charset="0"/>
                <a:ea typeface="Times New Roman" charset="0"/>
                <a:cs typeface="Times New Roman" charset="0"/>
              </a:rPr>
              <a:t>сананы қалыптастырады</a:t>
            </a:r>
            <a:r>
              <a:rPr lang="kk-KZ" sz="2000" dirty="0" smtClean="0">
                <a:latin typeface="Times New Roman" charset="0"/>
                <a:ea typeface="Times New Roman" charset="0"/>
                <a:cs typeface="Times New Roman" charset="0"/>
              </a:rPr>
              <a:t>.</a:t>
            </a:r>
          </a:p>
          <a:p>
            <a:pPr algn="just"/>
            <a:endParaRPr lang="kk-KZ" sz="2000" dirty="0" smtClean="0">
              <a:latin typeface="Times New Roman" charset="0"/>
              <a:ea typeface="Times New Roman" charset="0"/>
              <a:cs typeface="Times New Roman" charset="0"/>
            </a:endParaRPr>
          </a:p>
          <a:p>
            <a:pPr marL="285750" indent="-285750" algn="just">
              <a:buFont typeface="Arial" charset="0"/>
              <a:buChar char="•"/>
            </a:pPr>
            <a:r>
              <a:rPr lang="kk-KZ" sz="2000" dirty="0" smtClean="0">
                <a:latin typeface="Times New Roman" charset="0"/>
                <a:ea typeface="Times New Roman" charset="0"/>
                <a:cs typeface="Times New Roman" charset="0"/>
              </a:rPr>
              <a:t>Көркем шығарманың орнын ештеңе айырбастай алмайды, фильм қосымша дереккөз, идеяны түсінуге қызмет жасайтын құрал.</a:t>
            </a:r>
            <a:endParaRPr lang="en-US" sz="2000" dirty="0">
              <a:latin typeface="Times New Roman" charset="0"/>
              <a:ea typeface="Times New Roman" charset="0"/>
              <a:cs typeface="Times New Roman" charset="0"/>
            </a:endParaRPr>
          </a:p>
          <a:p>
            <a:pPr algn="just"/>
            <a:endParaRPr lang="ru-RU" sz="2000" dirty="0">
              <a:latin typeface="Times New Roman" charset="0"/>
              <a:ea typeface="Times New Roman" charset="0"/>
              <a:cs typeface="Times New Roman" charset="0"/>
            </a:endParaRPr>
          </a:p>
          <a:p>
            <a:pPr marL="285750" indent="-285750" algn="just">
              <a:buFont typeface="Arial" charset="0"/>
              <a:buChar char="•"/>
            </a:pPr>
            <a:r>
              <a:rPr lang="ru-RU" sz="2000" dirty="0" err="1" smtClean="0">
                <a:latin typeface="Times New Roman" charset="0"/>
                <a:ea typeface="Times New Roman" charset="0"/>
                <a:cs typeface="Times New Roman" charset="0"/>
              </a:rPr>
              <a:t>Тарихи</a:t>
            </a:r>
            <a:r>
              <a:rPr lang="ru-RU" sz="2000" dirty="0" smtClean="0">
                <a:latin typeface="Times New Roman" charset="0"/>
                <a:ea typeface="Times New Roman" charset="0"/>
                <a:cs typeface="Times New Roman" charset="0"/>
              </a:rPr>
              <a:t> </a:t>
            </a:r>
            <a:r>
              <a:rPr lang="ru-RU" sz="2000" dirty="0" err="1" smtClean="0">
                <a:latin typeface="Times New Roman" charset="0"/>
                <a:ea typeface="Times New Roman" charset="0"/>
                <a:cs typeface="Times New Roman" charset="0"/>
              </a:rPr>
              <a:t>тұлғалар</a:t>
            </a:r>
            <a:r>
              <a:rPr lang="ru-RU" sz="2000" dirty="0" smtClean="0">
                <a:latin typeface="Times New Roman" charset="0"/>
                <a:ea typeface="Times New Roman" charset="0"/>
                <a:cs typeface="Times New Roman" charset="0"/>
              </a:rPr>
              <a:t> </a:t>
            </a:r>
            <a:r>
              <a:rPr lang="ru-RU" sz="2000" dirty="0" err="1" smtClean="0">
                <a:latin typeface="Times New Roman" charset="0"/>
                <a:ea typeface="Times New Roman" charset="0"/>
                <a:cs typeface="Times New Roman" charset="0"/>
              </a:rPr>
              <a:t>туралы</a:t>
            </a:r>
            <a:r>
              <a:rPr lang="ru-RU" sz="2000" dirty="0" smtClean="0">
                <a:latin typeface="Times New Roman" charset="0"/>
                <a:ea typeface="Times New Roman" charset="0"/>
                <a:cs typeface="Times New Roman" charset="0"/>
              </a:rPr>
              <a:t> </a:t>
            </a:r>
            <a:r>
              <a:rPr lang="ru-RU" sz="2000" dirty="0" err="1" smtClean="0">
                <a:latin typeface="Times New Roman" charset="0"/>
                <a:ea typeface="Times New Roman" charset="0"/>
                <a:cs typeface="Times New Roman" charset="0"/>
              </a:rPr>
              <a:t>фильмдер</a:t>
            </a:r>
            <a:r>
              <a:rPr lang="ru-RU" sz="2000" dirty="0" smtClean="0">
                <a:latin typeface="Times New Roman" charset="0"/>
                <a:ea typeface="Times New Roman" charset="0"/>
                <a:cs typeface="Times New Roman" charset="0"/>
              </a:rPr>
              <a:t> </a:t>
            </a:r>
            <a:r>
              <a:rPr lang="ru-RU" sz="2000" dirty="0" err="1" smtClean="0">
                <a:latin typeface="Times New Roman" charset="0"/>
                <a:ea typeface="Times New Roman" charset="0"/>
                <a:cs typeface="Times New Roman" charset="0"/>
              </a:rPr>
              <a:t>арқылы</a:t>
            </a:r>
            <a:r>
              <a:rPr lang="ru-RU" sz="2000" dirty="0" smtClean="0">
                <a:latin typeface="Times New Roman" charset="0"/>
                <a:ea typeface="Times New Roman" charset="0"/>
                <a:cs typeface="Times New Roman" charset="0"/>
              </a:rPr>
              <a:t> </a:t>
            </a:r>
            <a:r>
              <a:rPr lang="ru-RU" sz="2000" dirty="0" err="1">
                <a:latin typeface="Times New Roman" charset="0"/>
                <a:ea typeface="Times New Roman" charset="0"/>
                <a:cs typeface="Times New Roman" charset="0"/>
              </a:rPr>
              <a:t>студенттердің</a:t>
            </a:r>
            <a:r>
              <a:rPr lang="ru-RU" sz="2000" dirty="0">
                <a:latin typeface="Times New Roman" charset="0"/>
                <a:ea typeface="Times New Roman" charset="0"/>
                <a:cs typeface="Times New Roman" charset="0"/>
              </a:rPr>
              <a:t> </a:t>
            </a:r>
            <a:r>
              <a:rPr lang="ru-RU" sz="2000" dirty="0" err="1">
                <a:latin typeface="Times New Roman" charset="0"/>
                <a:ea typeface="Times New Roman" charset="0"/>
                <a:cs typeface="Times New Roman" charset="0"/>
              </a:rPr>
              <a:t>тарихи</a:t>
            </a:r>
            <a:r>
              <a:rPr lang="ru-RU" sz="2000" dirty="0">
                <a:latin typeface="Times New Roman" charset="0"/>
                <a:ea typeface="Times New Roman" charset="0"/>
                <a:cs typeface="Times New Roman" charset="0"/>
              </a:rPr>
              <a:t> </a:t>
            </a:r>
            <a:r>
              <a:rPr lang="ru-RU" sz="2000" dirty="0" err="1">
                <a:latin typeface="Times New Roman" charset="0"/>
                <a:ea typeface="Times New Roman" charset="0"/>
                <a:cs typeface="Times New Roman" charset="0"/>
              </a:rPr>
              <a:t>оқиғалар</a:t>
            </a:r>
            <a:r>
              <a:rPr lang="ru-RU" sz="2000" dirty="0">
                <a:latin typeface="Times New Roman" charset="0"/>
                <a:ea typeface="Times New Roman" charset="0"/>
                <a:cs typeface="Times New Roman" charset="0"/>
              </a:rPr>
              <a:t> мен </a:t>
            </a:r>
            <a:r>
              <a:rPr lang="ru-RU" sz="2000" dirty="0" err="1">
                <a:latin typeface="Times New Roman" charset="0"/>
                <a:ea typeface="Times New Roman" charset="0"/>
                <a:cs typeface="Times New Roman" charset="0"/>
              </a:rPr>
              <a:t>құбылыстарды</a:t>
            </a:r>
            <a:r>
              <a:rPr lang="ru-RU" sz="2000" dirty="0">
                <a:latin typeface="Times New Roman" charset="0"/>
                <a:ea typeface="Times New Roman" charset="0"/>
                <a:cs typeface="Times New Roman" charset="0"/>
              </a:rPr>
              <a:t> жете </a:t>
            </a:r>
            <a:r>
              <a:rPr lang="ru-RU" sz="2000" dirty="0" err="1">
                <a:latin typeface="Times New Roman" charset="0"/>
                <a:ea typeface="Times New Roman" charset="0"/>
                <a:cs typeface="Times New Roman" charset="0"/>
              </a:rPr>
              <a:t>тануына</a:t>
            </a:r>
            <a:r>
              <a:rPr lang="ru-RU" sz="2000" dirty="0">
                <a:latin typeface="Times New Roman" charset="0"/>
                <a:ea typeface="Times New Roman" charset="0"/>
                <a:cs typeface="Times New Roman" charset="0"/>
              </a:rPr>
              <a:t>, </a:t>
            </a:r>
            <a:r>
              <a:rPr lang="ru-RU" sz="2000" dirty="0" err="1">
                <a:latin typeface="Times New Roman" charset="0"/>
                <a:ea typeface="Times New Roman" charset="0"/>
                <a:cs typeface="Times New Roman" charset="0"/>
              </a:rPr>
              <a:t>ойында</a:t>
            </a:r>
            <a:r>
              <a:rPr lang="ru-RU" sz="2000" dirty="0">
                <a:latin typeface="Times New Roman" charset="0"/>
                <a:ea typeface="Times New Roman" charset="0"/>
                <a:cs typeface="Times New Roman" charset="0"/>
              </a:rPr>
              <a:t> </a:t>
            </a:r>
            <a:r>
              <a:rPr lang="ru-RU" sz="2000" dirty="0" err="1">
                <a:latin typeface="Times New Roman" charset="0"/>
                <a:ea typeface="Times New Roman" charset="0"/>
                <a:cs typeface="Times New Roman" charset="0"/>
              </a:rPr>
              <a:t>ұзақ</a:t>
            </a:r>
            <a:r>
              <a:rPr lang="ru-RU" sz="2000" dirty="0">
                <a:latin typeface="Times New Roman" charset="0"/>
                <a:ea typeface="Times New Roman" charset="0"/>
                <a:cs typeface="Times New Roman" charset="0"/>
              </a:rPr>
              <a:t> </a:t>
            </a:r>
            <a:r>
              <a:rPr lang="ru-RU" sz="2000" dirty="0" err="1">
                <a:latin typeface="Times New Roman" charset="0"/>
                <a:ea typeface="Times New Roman" charset="0"/>
                <a:cs typeface="Times New Roman" charset="0"/>
              </a:rPr>
              <a:t>сақтауына</a:t>
            </a:r>
            <a:r>
              <a:rPr lang="ru-RU" sz="2000" dirty="0">
                <a:latin typeface="Times New Roman" charset="0"/>
                <a:ea typeface="Times New Roman" charset="0"/>
                <a:cs typeface="Times New Roman" charset="0"/>
              </a:rPr>
              <a:t> </a:t>
            </a:r>
            <a:r>
              <a:rPr lang="ru-RU" sz="2000" dirty="0" err="1">
                <a:latin typeface="Times New Roman" charset="0"/>
                <a:ea typeface="Times New Roman" charset="0"/>
                <a:cs typeface="Times New Roman" charset="0"/>
              </a:rPr>
              <a:t>әсер</a:t>
            </a:r>
            <a:r>
              <a:rPr lang="ru-RU" sz="2000" dirty="0">
                <a:latin typeface="Times New Roman" charset="0"/>
                <a:ea typeface="Times New Roman" charset="0"/>
                <a:cs typeface="Times New Roman" charset="0"/>
              </a:rPr>
              <a:t> </a:t>
            </a:r>
            <a:r>
              <a:rPr lang="ru-RU" sz="2000" dirty="0" err="1">
                <a:latin typeface="Times New Roman" charset="0"/>
                <a:ea typeface="Times New Roman" charset="0"/>
                <a:cs typeface="Times New Roman" charset="0"/>
              </a:rPr>
              <a:t>етеді</a:t>
            </a:r>
            <a:r>
              <a:rPr lang="ru-RU" sz="2000" dirty="0">
                <a:latin typeface="Times New Roman" charset="0"/>
                <a:ea typeface="Times New Roman" charset="0"/>
                <a:cs typeface="Times New Roman" charset="0"/>
              </a:rPr>
              <a:t>. </a:t>
            </a:r>
            <a:endParaRPr lang="ru-RU" sz="2000" dirty="0" smtClean="0">
              <a:latin typeface="Times New Roman" charset="0"/>
              <a:ea typeface="Times New Roman" charset="0"/>
              <a:cs typeface="Times New Roman" charset="0"/>
            </a:endParaRPr>
          </a:p>
          <a:p>
            <a:pPr algn="just"/>
            <a:endParaRPr lang="ru-RU" sz="2000" dirty="0">
              <a:latin typeface="Times New Roman" charset="0"/>
              <a:ea typeface="Times New Roman" charset="0"/>
              <a:cs typeface="Times New Roman" charset="0"/>
            </a:endParaRPr>
          </a:p>
          <a:p>
            <a:pPr marL="285750" indent="-285750" algn="just">
              <a:buFont typeface="Arial" charset="0"/>
              <a:buChar char="•"/>
            </a:pPr>
            <a:r>
              <a:rPr lang="ru-RU" sz="2000" dirty="0" err="1" smtClean="0">
                <a:latin typeface="Times New Roman" charset="0"/>
                <a:ea typeface="Times New Roman" charset="0"/>
                <a:cs typeface="Times New Roman" charset="0"/>
              </a:rPr>
              <a:t>Ғылыми</a:t>
            </a:r>
            <a:r>
              <a:rPr lang="ru-RU" sz="2000" dirty="0" smtClean="0">
                <a:latin typeface="Times New Roman" charset="0"/>
                <a:ea typeface="Times New Roman" charset="0"/>
                <a:cs typeface="Times New Roman" charset="0"/>
              </a:rPr>
              <a:t> </a:t>
            </a:r>
            <a:r>
              <a:rPr lang="ru-RU" sz="2000" dirty="0" err="1" smtClean="0">
                <a:latin typeface="Times New Roman" charset="0"/>
                <a:ea typeface="Times New Roman" charset="0"/>
                <a:cs typeface="Times New Roman" charset="0"/>
              </a:rPr>
              <a:t>деректі</a:t>
            </a:r>
            <a:r>
              <a:rPr lang="ru-RU" sz="2000" dirty="0" smtClean="0">
                <a:latin typeface="Times New Roman" charset="0"/>
                <a:ea typeface="Times New Roman" charset="0"/>
                <a:cs typeface="Times New Roman" charset="0"/>
              </a:rPr>
              <a:t> </a:t>
            </a:r>
            <a:r>
              <a:rPr lang="ru-RU" sz="2000" dirty="0" err="1" smtClean="0">
                <a:latin typeface="Times New Roman" charset="0"/>
                <a:ea typeface="Times New Roman" charset="0"/>
                <a:cs typeface="Times New Roman" charset="0"/>
              </a:rPr>
              <a:t>фильмдер</a:t>
            </a:r>
            <a:r>
              <a:rPr lang="ru-RU" sz="2000" dirty="0" smtClean="0">
                <a:latin typeface="Times New Roman" charset="0"/>
                <a:ea typeface="Times New Roman" charset="0"/>
                <a:cs typeface="Times New Roman" charset="0"/>
              </a:rPr>
              <a:t> </a:t>
            </a:r>
            <a:r>
              <a:rPr lang="ru-RU" sz="2000" dirty="0" err="1" smtClean="0">
                <a:latin typeface="Times New Roman" charset="0"/>
                <a:ea typeface="Times New Roman" charset="0"/>
                <a:cs typeface="Times New Roman" charset="0"/>
              </a:rPr>
              <a:t>арқылы</a:t>
            </a:r>
            <a:r>
              <a:rPr lang="ru-RU" sz="2000" dirty="0" smtClean="0">
                <a:latin typeface="Times New Roman" charset="0"/>
                <a:ea typeface="Times New Roman" charset="0"/>
                <a:cs typeface="Times New Roman" charset="0"/>
              </a:rPr>
              <a:t> студент </a:t>
            </a:r>
            <a:r>
              <a:rPr lang="ru-RU" sz="2000" dirty="0">
                <a:latin typeface="Times New Roman" charset="0"/>
                <a:ea typeface="Times New Roman" charset="0"/>
                <a:cs typeface="Times New Roman" charset="0"/>
              </a:rPr>
              <a:t>тарихи мәселені </a:t>
            </a:r>
            <a:r>
              <a:rPr lang="ru-RU" sz="2000" dirty="0" err="1">
                <a:latin typeface="Times New Roman" charset="0"/>
                <a:ea typeface="Times New Roman" charset="0"/>
                <a:cs typeface="Times New Roman" charset="0"/>
              </a:rPr>
              <a:t>терең</a:t>
            </a:r>
            <a:r>
              <a:rPr lang="ru-RU" sz="2000" dirty="0">
                <a:latin typeface="Times New Roman" charset="0"/>
                <a:ea typeface="Times New Roman" charset="0"/>
                <a:cs typeface="Times New Roman" charset="0"/>
              </a:rPr>
              <a:t> </a:t>
            </a:r>
            <a:r>
              <a:rPr lang="ru-RU" sz="2000" dirty="0" err="1" smtClean="0">
                <a:latin typeface="Times New Roman" charset="0"/>
                <a:ea typeface="Times New Roman" charset="0"/>
                <a:cs typeface="Times New Roman" charset="0"/>
              </a:rPr>
              <a:t>ұғынып</a:t>
            </a:r>
            <a:r>
              <a:rPr lang="ru-RU" sz="2000" dirty="0" smtClean="0">
                <a:latin typeface="Times New Roman" charset="0"/>
                <a:ea typeface="Times New Roman" charset="0"/>
                <a:cs typeface="Times New Roman" charset="0"/>
              </a:rPr>
              <a:t>, </a:t>
            </a:r>
            <a:r>
              <a:rPr lang="ru-RU" sz="2000" dirty="0">
                <a:latin typeface="Times New Roman" charset="0"/>
                <a:ea typeface="Times New Roman" charset="0"/>
                <a:cs typeface="Times New Roman" charset="0"/>
              </a:rPr>
              <a:t>тарихи-көркем әдебиетте суреттеліп отырған қоғамдық қайшылықтарды </a:t>
            </a:r>
            <a:r>
              <a:rPr lang="ru-RU" sz="2000" dirty="0" err="1" smtClean="0">
                <a:latin typeface="Times New Roman" charset="0"/>
                <a:ea typeface="Times New Roman" charset="0"/>
                <a:cs typeface="Times New Roman" charset="0"/>
              </a:rPr>
              <a:t>терең</a:t>
            </a:r>
            <a:r>
              <a:rPr lang="ru-RU" sz="2000" dirty="0" smtClean="0">
                <a:latin typeface="Times New Roman" charset="0"/>
                <a:ea typeface="Times New Roman" charset="0"/>
                <a:cs typeface="Times New Roman" charset="0"/>
              </a:rPr>
              <a:t> </a:t>
            </a:r>
            <a:r>
              <a:rPr lang="ru-RU" sz="2000" dirty="0" err="1" smtClean="0">
                <a:latin typeface="Times New Roman" charset="0"/>
                <a:ea typeface="Times New Roman" charset="0"/>
                <a:cs typeface="Times New Roman" charset="0"/>
              </a:rPr>
              <a:t>түсінеді</a:t>
            </a:r>
            <a:r>
              <a:rPr lang="ru-RU" sz="2000" dirty="0" smtClean="0">
                <a:latin typeface="Times New Roman" charset="0"/>
                <a:ea typeface="Times New Roman" charset="0"/>
                <a:cs typeface="Times New Roman" charset="0"/>
              </a:rPr>
              <a:t>, ғылыми </a:t>
            </a:r>
            <a:r>
              <a:rPr lang="ru-RU" sz="2000" dirty="0">
                <a:latin typeface="Times New Roman" charset="0"/>
                <a:ea typeface="Times New Roman" charset="0"/>
                <a:cs typeface="Times New Roman" charset="0"/>
              </a:rPr>
              <a:t>көзқарас қалыптастырады.</a:t>
            </a:r>
          </a:p>
          <a:p>
            <a:endParaRPr lang="ru-RU" dirty="0"/>
          </a:p>
        </p:txBody>
      </p:sp>
    </p:spTree>
    <p:extLst>
      <p:ext uri="{BB962C8B-B14F-4D97-AF65-F5344CB8AC3E}">
        <p14:creationId xmlns:p14="http://schemas.microsoft.com/office/powerpoint/2010/main" val="1023129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632" y="512064"/>
            <a:ext cx="4498848" cy="4544568"/>
          </a:xfrm>
        </p:spPr>
      </p:pic>
      <p:sp>
        <p:nvSpPr>
          <p:cNvPr id="5" name="Rectangle 4"/>
          <p:cNvSpPr/>
          <p:nvPr/>
        </p:nvSpPr>
        <p:spPr>
          <a:xfrm>
            <a:off x="5193792" y="343007"/>
            <a:ext cx="6592824" cy="5816977"/>
          </a:xfrm>
          <a:prstGeom prst="rect">
            <a:avLst/>
          </a:prstGeom>
        </p:spPr>
        <p:txBody>
          <a:bodyPr wrap="square">
            <a:spAutoFit/>
          </a:bodyPr>
          <a:lstStyle/>
          <a:p>
            <a:endParaRPr lang="kk-KZ" dirty="0">
              <a:latin typeface="Times New Roman" panose="02020603050405020304" pitchFamily="18" charset="0"/>
              <a:ea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Қайсы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елдің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болсын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кино</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өнері</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өзінің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туып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өсіп-даму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кезеңдерінде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халық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шығармашылығымен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әдебиетімен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тығыз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байланыста</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болған</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соның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нәтижесінде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айтарлықтай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жетістіктерге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мол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табысқа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жетіп</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отырған</a:t>
            </a:r>
            <a:r>
              <a:rPr lang="kk-KZ" sz="2400" dirty="0" smtClean="0">
                <a:latin typeface="Times New Roman" panose="02020603050405020304" pitchFamily="18" charset="0"/>
                <a:cs typeface="Times New Roman" panose="02020603050405020304" pitchFamily="18" charset="0"/>
              </a:rPr>
              <a:t>.</a:t>
            </a:r>
          </a:p>
          <a:p>
            <a:endParaRPr lang="kk-KZ" sz="2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kk-KZ"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Мұхтар </a:t>
            </a:r>
            <a:r>
              <a:rPr lang="ru-RU" sz="2400" b="1" dirty="0" smtClean="0">
                <a:latin typeface="Times New Roman" panose="02020603050405020304" pitchFamily="18" charset="0"/>
                <a:ea typeface="Times New Roman" panose="02020603050405020304" pitchFamily="18" charset="0"/>
                <a:cs typeface="Times New Roman" panose="02020603050405020304" pitchFamily="18" charset="0"/>
              </a:rPr>
              <a:t>Әуезов </a:t>
            </a:r>
            <a:r>
              <a:rPr lang="ru-RU" sz="2400" b="1" dirty="0" smtClean="0">
                <a:latin typeface="Times New Roman" panose="02020603050405020304" pitchFamily="18" charset="0"/>
                <a:ea typeface="Times New Roman" panose="02020603050405020304" pitchFamily="18" charset="0"/>
              </a:rPr>
              <a:t>«Әдебиет </a:t>
            </a:r>
            <a:r>
              <a:rPr lang="ru-RU" sz="2400" b="1" dirty="0">
                <a:latin typeface="Times New Roman" panose="02020603050405020304" pitchFamily="18" charset="0"/>
                <a:ea typeface="Times New Roman" panose="02020603050405020304" pitchFamily="18" charset="0"/>
              </a:rPr>
              <a:t>және кино» </a:t>
            </a:r>
            <a:endParaRPr lang="ru-RU" sz="2400" b="1" dirty="0" smtClean="0">
              <a:latin typeface="Times New Roman" panose="02020603050405020304" pitchFamily="18" charset="0"/>
              <a:ea typeface="Times New Roman" panose="02020603050405020304" pitchFamily="18" charset="0"/>
            </a:endParaRPr>
          </a:p>
          <a:p>
            <a:r>
              <a:rPr lang="ru-RU" sz="2400" b="1" dirty="0" smtClean="0">
                <a:latin typeface="Times New Roman" panose="02020603050405020304" pitchFamily="18" charset="0"/>
                <a:ea typeface="Times New Roman" panose="02020603050405020304" pitchFamily="18" charset="0"/>
              </a:rPr>
              <a:t>(Литература </a:t>
            </a:r>
            <a:r>
              <a:rPr lang="ru-RU" sz="2400" b="1" dirty="0">
                <a:latin typeface="Times New Roman" panose="02020603050405020304" pitchFamily="18" charset="0"/>
                <a:ea typeface="Times New Roman" panose="02020603050405020304" pitchFamily="18" charset="0"/>
              </a:rPr>
              <a:t>и кино)</a:t>
            </a:r>
            <a:r>
              <a:rPr lang="en-US" sz="2400" dirty="0">
                <a:latin typeface="Times New Roman" panose="02020603050405020304" pitchFamily="18" charset="0"/>
                <a:ea typeface="Times New Roman" panose="02020603050405020304" pitchFamily="18" charset="0"/>
              </a:rPr>
              <a:t> </a:t>
            </a:r>
            <a:r>
              <a:rPr lang="ru-RU" sz="2400" dirty="0" smtClean="0">
                <a:latin typeface="Times New Roman" panose="02020603050405020304" pitchFamily="18" charset="0"/>
                <a:ea typeface="Times New Roman" panose="02020603050405020304" pitchFamily="18" charset="0"/>
              </a:rPr>
              <a:t>мақаласы</a:t>
            </a:r>
            <a:r>
              <a:rPr lang="ru-RU" sz="2400" dirty="0">
                <a:latin typeface="Times New Roman" panose="02020603050405020304" pitchFamily="18" charset="0"/>
                <a:ea typeface="Times New Roman" panose="02020603050405020304" pitchFamily="18" charset="0"/>
              </a:rPr>
              <a:t>, </a:t>
            </a:r>
            <a:r>
              <a:rPr lang="ru-RU" sz="2400" dirty="0" smtClean="0">
                <a:latin typeface="Times New Roman" panose="02020603050405020304" pitchFamily="18" charset="0"/>
                <a:ea typeface="Times New Roman" panose="02020603050405020304" pitchFamily="18" charset="0"/>
              </a:rPr>
              <a:t>1944, </a:t>
            </a:r>
            <a:r>
              <a:rPr lang="kk-KZ" sz="2400" dirty="0" smtClean="0">
                <a:latin typeface="Times New Roman" panose="02020603050405020304" pitchFamily="18" charset="0"/>
                <a:ea typeface="Times New Roman" panose="02020603050405020304" pitchFamily="18" charset="0"/>
              </a:rPr>
              <a:t>Казахстанская </a:t>
            </a:r>
            <a:r>
              <a:rPr lang="kk-KZ" sz="2400" dirty="0">
                <a:latin typeface="Times New Roman" panose="02020603050405020304" pitchFamily="18" charset="0"/>
                <a:ea typeface="Times New Roman" panose="02020603050405020304" pitchFamily="18" charset="0"/>
              </a:rPr>
              <a:t>правда газеті, </a:t>
            </a:r>
            <a:r>
              <a:rPr lang="en-US" sz="2400" dirty="0">
                <a:latin typeface="Times New Roman" panose="02020603050405020304" pitchFamily="18" charset="0"/>
                <a:ea typeface="Times New Roman" panose="02020603050405020304" pitchFamily="18" charset="0"/>
              </a:rPr>
              <a:t>5 </a:t>
            </a:r>
            <a:r>
              <a:rPr lang="en-US" sz="2400" dirty="0" err="1">
                <a:latin typeface="Times New Roman" panose="02020603050405020304" pitchFamily="18" charset="0"/>
                <a:ea typeface="Times New Roman" panose="02020603050405020304" pitchFamily="18" charset="0"/>
              </a:rPr>
              <a:t>наурыз</a:t>
            </a:r>
            <a:r>
              <a:rPr lang="kk-KZ" sz="2400" dirty="0">
                <a:latin typeface="Times New Roman" panose="02020603050405020304" pitchFamily="18" charset="0"/>
                <a:ea typeface="Times New Roman" panose="02020603050405020304" pitchFamily="18" charset="0"/>
              </a:rPr>
              <a:t>.</a:t>
            </a:r>
          </a:p>
          <a:p>
            <a:endParaRPr lang="ru-RU" sz="2400" b="1" dirty="0">
              <a:latin typeface="Times New Roman" panose="02020603050405020304" pitchFamily="18" charset="0"/>
              <a:ea typeface="Times New Roman" panose="02020603050405020304" pitchFamily="18" charset="0"/>
              <a:cs typeface="Times New Roman" panose="02020603050405020304" pitchFamily="18" charset="0"/>
            </a:endParaRPr>
          </a:p>
          <a:p>
            <a:endParaRPr lang="kk-KZ"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kk-KZ"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173312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96128" y="196703"/>
            <a:ext cx="6190488" cy="6401753"/>
          </a:xfrm>
          <a:prstGeom prst="rect">
            <a:avLst/>
          </a:prstGeom>
        </p:spPr>
        <p:txBody>
          <a:bodyPr wrap="square">
            <a:spAutoFit/>
          </a:bodyPr>
          <a:lstStyle/>
          <a:p>
            <a:pPr marL="342900" indent="-342900">
              <a:buFont typeface="Wingdings" panose="05000000000000000000" pitchFamily="2" charset="2"/>
              <a:buChar char="v"/>
            </a:pPr>
            <a:r>
              <a:rPr lang="kk-KZ" sz="2800" dirty="0" smtClean="0"/>
              <a:t>Атақты </a:t>
            </a:r>
            <a:r>
              <a:rPr lang="kk-KZ" sz="2800" dirty="0"/>
              <a:t>американ жазушысы </a:t>
            </a:r>
            <a:r>
              <a:rPr lang="kk-KZ" sz="2800" b="1" dirty="0"/>
              <a:t>Маргарет Митчеллдің </a:t>
            </a:r>
            <a:r>
              <a:rPr lang="kk-KZ" sz="2800" dirty="0" smtClean="0"/>
              <a:t>(</a:t>
            </a:r>
            <a:r>
              <a:rPr lang="kk-KZ" sz="2800" i="1" dirty="0" smtClean="0"/>
              <a:t>Gone </a:t>
            </a:r>
            <a:r>
              <a:rPr lang="kk-KZ" sz="2800" i="1" dirty="0"/>
              <a:t>with the Wind</a:t>
            </a:r>
            <a:r>
              <a:rPr lang="kk-KZ" sz="2800" dirty="0"/>
              <a:t>) </a:t>
            </a:r>
            <a:r>
              <a:rPr lang="kk-KZ" sz="2800" b="1" dirty="0"/>
              <a:t> «Унесённые ветром», </a:t>
            </a:r>
            <a:r>
              <a:rPr lang="kk-KZ" sz="2800" b="1" dirty="0" smtClean="0"/>
              <a:t>(«Желмен өтті»)</a:t>
            </a:r>
          </a:p>
          <a:p>
            <a:r>
              <a:rPr lang="kk-KZ" sz="2800" b="1" dirty="0" smtClean="0"/>
              <a:t>     </a:t>
            </a:r>
            <a:r>
              <a:rPr lang="kk-KZ" sz="2800" dirty="0" smtClean="0"/>
              <a:t>1936 жылы жазылды.</a:t>
            </a:r>
          </a:p>
          <a:p>
            <a:endParaRPr lang="kk-KZ" sz="2800" dirty="0" smtClean="0"/>
          </a:p>
          <a:p>
            <a:pPr marL="342900" indent="-342900">
              <a:buFont typeface="Wingdings" panose="05000000000000000000" pitchFamily="2" charset="2"/>
              <a:buChar char="v"/>
            </a:pPr>
            <a:r>
              <a:rPr lang="kk-KZ" sz="2800" dirty="0" smtClean="0"/>
              <a:t>Американ </a:t>
            </a:r>
            <a:r>
              <a:rPr lang="kk-KZ" sz="2800" dirty="0"/>
              <a:t>әдебиетіндегі ең танымал </a:t>
            </a:r>
            <a:r>
              <a:rPr lang="kk-KZ" sz="2800" dirty="0" smtClean="0"/>
              <a:t>шығарма</a:t>
            </a:r>
          </a:p>
          <a:p>
            <a:pPr marL="342900" indent="-342900">
              <a:buFont typeface="Wingdings" panose="05000000000000000000" pitchFamily="2" charset="2"/>
              <a:buChar char="v"/>
            </a:pPr>
            <a:endParaRPr lang="kk-KZ" sz="2800" dirty="0" smtClean="0"/>
          </a:p>
          <a:p>
            <a:pPr marL="342900" indent="-342900">
              <a:buFont typeface="Wingdings" panose="05000000000000000000" pitchFamily="2" charset="2"/>
              <a:buChar char="v"/>
            </a:pPr>
            <a:r>
              <a:rPr lang="ru-RU" sz="2800" dirty="0" smtClean="0"/>
              <a:t>1939 </a:t>
            </a:r>
            <a:r>
              <a:rPr lang="ru-RU" sz="2800" dirty="0"/>
              <a:t>жылы </a:t>
            </a:r>
            <a:r>
              <a:rPr lang="ru-RU" sz="2800" dirty="0" smtClean="0"/>
              <a:t>көркем фильм жарыққа шықты</a:t>
            </a:r>
          </a:p>
          <a:p>
            <a:pPr marL="342900" indent="-342900">
              <a:buFont typeface="Wingdings" panose="05000000000000000000" pitchFamily="2" charset="2"/>
              <a:buChar char="v"/>
            </a:pPr>
            <a:r>
              <a:rPr lang="ru-RU" sz="2800" dirty="0" smtClean="0"/>
              <a:t>Режиссёр</a:t>
            </a:r>
            <a:r>
              <a:rPr lang="en-US" sz="2800" dirty="0"/>
              <a:t> </a:t>
            </a:r>
            <a:r>
              <a:rPr lang="ru-RU" sz="2800" dirty="0"/>
              <a:t>—</a:t>
            </a:r>
            <a:r>
              <a:rPr lang="en-US" sz="2800" dirty="0"/>
              <a:t> </a:t>
            </a:r>
            <a:r>
              <a:rPr lang="kk-KZ" sz="2800" dirty="0" smtClean="0"/>
              <a:t>Виктор Флеминг </a:t>
            </a:r>
            <a:endParaRPr lang="ru-RU" sz="2800" dirty="0" smtClean="0"/>
          </a:p>
          <a:p>
            <a:pPr marL="342900" indent="-342900">
              <a:buFont typeface="Wingdings" panose="05000000000000000000" pitchFamily="2" charset="2"/>
              <a:buChar char="v"/>
            </a:pPr>
            <a:endParaRPr lang="ru-RU" sz="2800" dirty="0"/>
          </a:p>
          <a:p>
            <a:pPr marL="342900" indent="-342900">
              <a:buFont typeface="Wingdings" panose="05000000000000000000" pitchFamily="2" charset="2"/>
              <a:buChar char="v"/>
            </a:pPr>
            <a:r>
              <a:rPr lang="kk-KZ" sz="2800" dirty="0" smtClean="0"/>
              <a:t>Фильм </a:t>
            </a:r>
            <a:r>
              <a:rPr lang="ru-RU" sz="2800" dirty="0" smtClean="0"/>
              <a:t>8 </a:t>
            </a:r>
            <a:r>
              <a:rPr lang="ru-RU" sz="2800" dirty="0"/>
              <a:t> </a:t>
            </a:r>
            <a:r>
              <a:rPr lang="ru-RU" sz="2800" dirty="0" smtClean="0"/>
              <a:t>Оскар сыйлығын алды</a:t>
            </a:r>
          </a:p>
          <a:p>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024" y="343006"/>
            <a:ext cx="5001768" cy="5033665"/>
          </a:xfrm>
        </p:spPr>
      </p:pic>
    </p:spTree>
    <p:extLst>
      <p:ext uri="{BB962C8B-B14F-4D97-AF65-F5344CB8AC3E}">
        <p14:creationId xmlns:p14="http://schemas.microsoft.com/office/powerpoint/2010/main" val="2657292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88558" y="132695"/>
            <a:ext cx="6190488" cy="7417415"/>
          </a:xfrm>
          <a:prstGeom prst="rect">
            <a:avLst/>
          </a:prstGeom>
        </p:spPr>
        <p:txBody>
          <a:bodyPr wrap="square">
            <a:spAutoFit/>
          </a:bodyPr>
          <a:lstStyle/>
          <a:p>
            <a:pPr marL="342900" indent="-342900">
              <a:buFont typeface="Wingdings" panose="05000000000000000000" pitchFamily="2" charset="2"/>
              <a:buChar char="v"/>
            </a:pPr>
            <a:r>
              <a:rPr lang="ru-RU" sz="2800" b="1" dirty="0"/>
              <a:t>А. С.</a:t>
            </a:r>
            <a:r>
              <a:rPr lang="en-US" sz="2800" b="1" dirty="0"/>
              <a:t> </a:t>
            </a:r>
            <a:r>
              <a:rPr lang="ru-RU" sz="2800" b="1" dirty="0"/>
              <a:t>Пушкина </a:t>
            </a:r>
            <a:r>
              <a:rPr lang="ru-RU" sz="2800" dirty="0"/>
              <a:t>«Борис Годунов», 1986, «Дубровский», 1988, </a:t>
            </a:r>
            <a:endParaRPr lang="ru-RU" sz="2800" dirty="0" smtClean="0"/>
          </a:p>
          <a:p>
            <a:pPr marL="342900" indent="-342900">
              <a:buFont typeface="Wingdings" panose="05000000000000000000" pitchFamily="2" charset="2"/>
              <a:buChar char="v"/>
            </a:pPr>
            <a:endParaRPr lang="ru-RU" sz="2800" dirty="0" smtClean="0"/>
          </a:p>
          <a:p>
            <a:pPr marL="342900" indent="-342900">
              <a:buFont typeface="Wingdings" panose="05000000000000000000" pitchFamily="2" charset="2"/>
              <a:buChar char="v"/>
            </a:pPr>
            <a:r>
              <a:rPr lang="ru-RU" sz="2800" b="1" dirty="0" smtClean="0"/>
              <a:t>Н.В</a:t>
            </a:r>
            <a:r>
              <a:rPr lang="ru-RU" sz="2800" b="1" dirty="0"/>
              <a:t>. Гоголь</a:t>
            </a:r>
            <a:r>
              <a:rPr lang="ru-RU" sz="2800" dirty="0"/>
              <a:t> «Шинель», 1926, «Мертвые души», 1984, </a:t>
            </a:r>
            <a:endParaRPr lang="ru-RU" sz="2800" dirty="0" smtClean="0"/>
          </a:p>
          <a:p>
            <a:pPr marL="342900" indent="-342900">
              <a:buFont typeface="Wingdings" panose="05000000000000000000" pitchFamily="2" charset="2"/>
              <a:buChar char="v"/>
            </a:pPr>
            <a:endParaRPr lang="ru-RU" sz="2800" dirty="0" smtClean="0"/>
          </a:p>
          <a:p>
            <a:pPr marL="342900" indent="-342900">
              <a:buFont typeface="Wingdings" panose="05000000000000000000" pitchFamily="2" charset="2"/>
              <a:buChar char="v"/>
            </a:pPr>
            <a:r>
              <a:rPr lang="ru-RU" sz="2800" b="1" dirty="0" smtClean="0"/>
              <a:t>И.С.Тургенев</a:t>
            </a:r>
            <a:r>
              <a:rPr lang="ru-RU" sz="2800" dirty="0" smtClean="0"/>
              <a:t> </a:t>
            </a:r>
            <a:r>
              <a:rPr lang="ru-RU" sz="2800" dirty="0"/>
              <a:t>«Отцы и</a:t>
            </a:r>
            <a:r>
              <a:rPr lang="en-US" sz="2800" dirty="0"/>
              <a:t> </a:t>
            </a:r>
            <a:r>
              <a:rPr lang="ru-RU" sz="2800" dirty="0"/>
              <a:t>дети», 1983, 1958, </a:t>
            </a:r>
            <a:endParaRPr lang="ru-RU" sz="2800" dirty="0" smtClean="0"/>
          </a:p>
          <a:p>
            <a:pPr marL="342900" indent="-342900">
              <a:buFont typeface="Wingdings" panose="05000000000000000000" pitchFamily="2" charset="2"/>
              <a:buChar char="v"/>
            </a:pPr>
            <a:r>
              <a:rPr lang="ru-RU" sz="2800" b="1" dirty="0" smtClean="0"/>
              <a:t>Ф.М.Достоевский</a:t>
            </a:r>
            <a:r>
              <a:rPr lang="ru-RU" sz="2800" dirty="0" smtClean="0"/>
              <a:t> </a:t>
            </a:r>
            <a:r>
              <a:rPr lang="ru-RU" sz="2800" dirty="0"/>
              <a:t>«Братья Карамазовы», 1969, 2009, «Преступление и наказание», 1970, </a:t>
            </a:r>
            <a:endParaRPr lang="ru-RU" sz="2800" dirty="0" smtClean="0"/>
          </a:p>
          <a:p>
            <a:pPr marL="342900" indent="-342900">
              <a:buFont typeface="Wingdings" panose="05000000000000000000" pitchFamily="2" charset="2"/>
              <a:buChar char="v"/>
            </a:pPr>
            <a:r>
              <a:rPr lang="ru-RU" sz="2800" dirty="0" smtClean="0"/>
              <a:t>2007</a:t>
            </a:r>
            <a:r>
              <a:rPr lang="ru-RU" sz="2800" dirty="0"/>
              <a:t>, </a:t>
            </a:r>
            <a:endParaRPr lang="ru-RU" sz="2800" dirty="0" smtClean="0"/>
          </a:p>
          <a:p>
            <a:pPr marL="342900" indent="-342900">
              <a:buFont typeface="Wingdings" panose="05000000000000000000" pitchFamily="2" charset="2"/>
              <a:buChar char="v"/>
            </a:pPr>
            <a:r>
              <a:rPr lang="ru-RU" sz="2800" b="1" dirty="0" smtClean="0"/>
              <a:t>Л.Н.Толстой</a:t>
            </a:r>
            <a:r>
              <a:rPr lang="ru-RU" sz="2800" dirty="0" smtClean="0"/>
              <a:t> </a:t>
            </a:r>
            <a:r>
              <a:rPr lang="ru-RU" sz="2800" dirty="0"/>
              <a:t>«Анна Каренина», 1967, 2017, «Воскресение», 1960, «Война и мир», 1967 т.б.</a:t>
            </a:r>
            <a:endParaRPr lang="en-US" sz="2800" dirty="0"/>
          </a:p>
          <a:p>
            <a:pPr marL="342900" indent="-342900">
              <a:buFont typeface="Wingdings" panose="05000000000000000000" pitchFamily="2" charset="2"/>
              <a:buChar char="v"/>
            </a:pPr>
            <a:endParaRPr lang="kk-KZ" sz="2800" dirty="0" smtClean="0"/>
          </a:p>
          <a:p>
            <a:endParaRPr lang="kk-KZ" sz="2800" dirty="0" smtClean="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35299"/>
            <a:ext cx="5619750" cy="4263549"/>
          </a:xfrm>
        </p:spPr>
      </p:pic>
      <p:sp>
        <p:nvSpPr>
          <p:cNvPr id="6" name="Rectangle 5"/>
          <p:cNvSpPr/>
          <p:nvPr/>
        </p:nvSpPr>
        <p:spPr>
          <a:xfrm>
            <a:off x="314331" y="4597646"/>
            <a:ext cx="3965637" cy="369332"/>
          </a:xfrm>
          <a:prstGeom prst="rect">
            <a:avLst/>
          </a:prstGeom>
        </p:spPr>
        <p:txBody>
          <a:bodyPr wrap="none">
            <a:spAutoFit/>
          </a:bodyPr>
          <a:lstStyle/>
          <a:p>
            <a:r>
              <a:rPr lang="ru-RU" i="1" dirty="0" smtClean="0">
                <a:solidFill>
                  <a:srgbClr val="222222"/>
                </a:solidFill>
                <a:latin typeface="Proxima"/>
              </a:rPr>
              <a:t>«</a:t>
            </a:r>
            <a:r>
              <a:rPr lang="ru-RU" i="1" dirty="0">
                <a:solidFill>
                  <a:srgbClr val="222222"/>
                </a:solidFill>
                <a:latin typeface="Proxima"/>
              </a:rPr>
              <a:t>Анна Каренина</a:t>
            </a:r>
            <a:r>
              <a:rPr lang="ru-RU" i="1" dirty="0" smtClean="0">
                <a:solidFill>
                  <a:srgbClr val="222222"/>
                </a:solidFill>
                <a:latin typeface="Proxima"/>
              </a:rPr>
              <a:t>» фильмі, </a:t>
            </a:r>
            <a:r>
              <a:rPr lang="ru-RU" i="1" dirty="0">
                <a:solidFill>
                  <a:srgbClr val="222222"/>
                </a:solidFill>
                <a:latin typeface="Proxima"/>
              </a:rPr>
              <a:t>1967 год</a:t>
            </a:r>
            <a:endParaRPr lang="en-US" i="1" dirty="0"/>
          </a:p>
        </p:txBody>
      </p:sp>
    </p:spTree>
    <p:extLst>
      <p:ext uri="{BB962C8B-B14F-4D97-AF65-F5344CB8AC3E}">
        <p14:creationId xmlns:p14="http://schemas.microsoft.com/office/powerpoint/2010/main" val="27786850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2510167" y="138028"/>
            <a:ext cx="7042400" cy="943200"/>
          </a:xfrm>
          <a:prstGeom prst="rect">
            <a:avLst/>
          </a:prstGeom>
        </p:spPr>
        <p:txBody>
          <a:bodyPr spcFirstLastPara="1" vert="horz" wrap="square" lIns="121900" tIns="121900" rIns="121900" bIns="121900" rtlCol="0" anchor="t" anchorCtr="0">
            <a:normAutofit/>
          </a:bodyPr>
          <a:lstStyle/>
          <a:p>
            <a:r>
              <a:rPr lang="kk-KZ" b="1" dirty="0" smtClean="0"/>
              <a:t>Қазақ әдебиеті мен киносы</a:t>
            </a:r>
            <a:endParaRPr b="1" dirty="0"/>
          </a:p>
        </p:txBody>
      </p:sp>
      <p:sp>
        <p:nvSpPr>
          <p:cNvPr id="74" name="Google Shape;74;p14"/>
          <p:cNvSpPr txBox="1"/>
          <p:nvPr/>
        </p:nvSpPr>
        <p:spPr>
          <a:xfrm>
            <a:off x="257554" y="3279213"/>
            <a:ext cx="3539200" cy="615513"/>
          </a:xfrm>
          <a:prstGeom prst="rect">
            <a:avLst/>
          </a:prstGeom>
          <a:noFill/>
          <a:ln>
            <a:noFill/>
          </a:ln>
        </p:spPr>
        <p:txBody>
          <a:bodyPr spcFirstLastPara="1" wrap="square" lIns="121900" tIns="121900" rIns="121900" bIns="121900" anchor="t" anchorCtr="0">
            <a:spAutoFit/>
          </a:bodyPr>
          <a:lstStyle/>
          <a:p>
            <a:r>
              <a:rPr lang="en" sz="2400" dirty="0">
                <a:latin typeface="Georgia"/>
                <a:ea typeface="Georgia"/>
                <a:cs typeface="Georgia"/>
                <a:sym typeface="Georgia"/>
              </a:rPr>
              <a:t>“Амангелді” (1938ж.)</a:t>
            </a:r>
            <a:endParaRPr sz="2400" dirty="0">
              <a:latin typeface="Georgia"/>
              <a:ea typeface="Georgia"/>
              <a:cs typeface="Georgia"/>
              <a:sym typeface="Georgia"/>
            </a:endParaRPr>
          </a:p>
        </p:txBody>
      </p:sp>
      <p:sp>
        <p:nvSpPr>
          <p:cNvPr id="76" name="Google Shape;76;p14"/>
          <p:cNvSpPr txBox="1"/>
          <p:nvPr/>
        </p:nvSpPr>
        <p:spPr>
          <a:xfrm>
            <a:off x="8068028" y="3153061"/>
            <a:ext cx="4032021" cy="584735"/>
          </a:xfrm>
          <a:prstGeom prst="rect">
            <a:avLst/>
          </a:prstGeom>
          <a:noFill/>
          <a:ln>
            <a:noFill/>
          </a:ln>
        </p:spPr>
        <p:txBody>
          <a:bodyPr spcFirstLastPara="1" wrap="square" lIns="121900" tIns="121900" rIns="121900" bIns="121900" anchor="t" anchorCtr="0">
            <a:spAutoFit/>
          </a:bodyPr>
          <a:lstStyle/>
          <a:p>
            <a:r>
              <a:rPr lang="en" sz="2200" dirty="0">
                <a:latin typeface="Georgia"/>
                <a:ea typeface="Georgia"/>
                <a:cs typeface="Georgia"/>
                <a:sym typeface="Georgia"/>
              </a:rPr>
              <a:t>“Менің атым Қожа</a:t>
            </a:r>
            <a:r>
              <a:rPr lang="en" sz="2200" dirty="0" smtClean="0">
                <a:latin typeface="Georgia"/>
                <a:ea typeface="Georgia"/>
                <a:cs typeface="Georgia"/>
                <a:sym typeface="Georgia"/>
              </a:rPr>
              <a:t>”</a:t>
            </a:r>
            <a:r>
              <a:rPr lang="kk-KZ" sz="2200" dirty="0" smtClean="0">
                <a:latin typeface="Georgia"/>
                <a:ea typeface="Georgia"/>
                <a:cs typeface="Georgia"/>
                <a:sym typeface="Georgia"/>
              </a:rPr>
              <a:t> </a:t>
            </a:r>
            <a:r>
              <a:rPr lang="en" sz="2200" dirty="0" smtClean="0">
                <a:latin typeface="Georgia"/>
                <a:ea typeface="Georgia"/>
                <a:cs typeface="Georgia"/>
                <a:sym typeface="Georgia"/>
              </a:rPr>
              <a:t>(</a:t>
            </a:r>
            <a:r>
              <a:rPr lang="en" sz="2200" dirty="0">
                <a:latin typeface="Georgia"/>
                <a:ea typeface="Georgia"/>
                <a:cs typeface="Georgia"/>
                <a:sym typeface="Georgia"/>
              </a:rPr>
              <a:t>1963ж.)</a:t>
            </a:r>
            <a:endParaRPr sz="2200" dirty="0">
              <a:latin typeface="Georgia"/>
              <a:ea typeface="Georgia"/>
              <a:cs typeface="Georgia"/>
              <a:sym typeface="Georgia"/>
            </a:endParaRPr>
          </a:p>
        </p:txBody>
      </p:sp>
      <p:pic>
        <p:nvPicPr>
          <p:cNvPr id="77" name="Google Shape;77;p14"/>
          <p:cNvPicPr preferRelativeResize="0"/>
          <p:nvPr/>
        </p:nvPicPr>
        <p:blipFill rotWithShape="1">
          <a:blip r:embed="rId3">
            <a:alphaModFix/>
          </a:blip>
          <a:srcRect r="-12170"/>
          <a:stretch/>
        </p:blipFill>
        <p:spPr>
          <a:xfrm>
            <a:off x="84967" y="3977124"/>
            <a:ext cx="4533100" cy="2026007"/>
          </a:xfrm>
          <a:prstGeom prst="rect">
            <a:avLst/>
          </a:prstGeom>
          <a:noFill/>
          <a:ln>
            <a:noFill/>
          </a:ln>
        </p:spPr>
      </p:pic>
      <p:sp>
        <p:nvSpPr>
          <p:cNvPr id="78" name="Google Shape;78;p14"/>
          <p:cNvSpPr txBox="1"/>
          <p:nvPr/>
        </p:nvSpPr>
        <p:spPr>
          <a:xfrm>
            <a:off x="336033" y="6064734"/>
            <a:ext cx="3539200" cy="615513"/>
          </a:xfrm>
          <a:prstGeom prst="rect">
            <a:avLst/>
          </a:prstGeom>
          <a:noFill/>
          <a:ln>
            <a:noFill/>
          </a:ln>
        </p:spPr>
        <p:txBody>
          <a:bodyPr spcFirstLastPara="1" wrap="square" lIns="121900" tIns="121900" rIns="121900" bIns="121900" anchor="t" anchorCtr="0">
            <a:spAutoFit/>
          </a:bodyPr>
          <a:lstStyle/>
          <a:p>
            <a:r>
              <a:rPr lang="en" sz="2400" dirty="0">
                <a:latin typeface="Georgia"/>
                <a:ea typeface="Georgia"/>
                <a:cs typeface="Georgia"/>
                <a:sym typeface="Georgia"/>
              </a:rPr>
              <a:t>“Қыз Жібек”  (1972ж.)</a:t>
            </a:r>
            <a:endParaRPr sz="2400" dirty="0">
              <a:latin typeface="Georgia"/>
              <a:ea typeface="Georgia"/>
              <a:cs typeface="Georgia"/>
              <a:sym typeface="Georgia"/>
            </a:endParaRPr>
          </a:p>
        </p:txBody>
      </p:sp>
      <p:sp>
        <p:nvSpPr>
          <p:cNvPr id="2" name="AutoShape 2" descr="C:\Users\user\Desktop\videoPreview.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C:\Users\user\Desktop\videoPreview.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3469" y="3859014"/>
            <a:ext cx="3942572" cy="2189699"/>
          </a:xfrm>
          <a:prstGeom prst="rect">
            <a:avLst/>
          </a:prstGeom>
        </p:spPr>
      </p:pic>
      <p:sp>
        <p:nvSpPr>
          <p:cNvPr id="6" name="Rectangle 5"/>
          <p:cNvSpPr/>
          <p:nvPr/>
        </p:nvSpPr>
        <p:spPr>
          <a:xfrm>
            <a:off x="7999502" y="6018782"/>
            <a:ext cx="3974115" cy="461665"/>
          </a:xfrm>
          <a:prstGeom prst="rect">
            <a:avLst/>
          </a:prstGeom>
        </p:spPr>
        <p:txBody>
          <a:bodyPr wrap="square">
            <a:spAutoFit/>
          </a:bodyPr>
          <a:lstStyle/>
          <a:p>
            <a:r>
              <a:rPr lang="en" sz="2400" dirty="0">
                <a:latin typeface="Georgia"/>
                <a:ea typeface="Georgia"/>
                <a:cs typeface="Georgia"/>
                <a:sym typeface="Georgia"/>
              </a:rPr>
              <a:t>“ </a:t>
            </a:r>
            <a:r>
              <a:rPr lang="kk-KZ" sz="2400" dirty="0" smtClean="0"/>
              <a:t>Гау</a:t>
            </a:r>
            <a:r>
              <a:rPr lang="en-US" sz="2400" dirty="0" err="1" smtClean="0"/>
              <a:t>хар</a:t>
            </a:r>
            <a:r>
              <a:rPr lang="en-US" sz="2400" dirty="0" smtClean="0"/>
              <a:t> </a:t>
            </a:r>
            <a:r>
              <a:rPr lang="en-US" sz="2400" dirty="0" err="1" smtClean="0"/>
              <a:t>тас</a:t>
            </a:r>
            <a:r>
              <a:rPr lang="en" sz="2400" dirty="0">
                <a:latin typeface="Georgia"/>
                <a:ea typeface="Georgia"/>
                <a:cs typeface="Georgia"/>
                <a:sym typeface="Georgia"/>
              </a:rPr>
              <a:t> ”</a:t>
            </a:r>
            <a:r>
              <a:rPr lang="kk-KZ" sz="2400" dirty="0" smtClean="0"/>
              <a:t> (1975)</a:t>
            </a:r>
            <a:endParaRPr lang="en-US" sz="24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6564" y="976110"/>
            <a:ext cx="3456561" cy="2273265"/>
          </a:xfrm>
          <a:prstGeom prst="rect">
            <a:avLst/>
          </a:prstGeom>
        </p:spPr>
      </p:pic>
      <p:sp>
        <p:nvSpPr>
          <p:cNvPr id="8" name="Rectangle 7"/>
          <p:cNvSpPr/>
          <p:nvPr/>
        </p:nvSpPr>
        <p:spPr>
          <a:xfrm>
            <a:off x="4506564" y="3279213"/>
            <a:ext cx="3400583" cy="461665"/>
          </a:xfrm>
          <a:prstGeom prst="rect">
            <a:avLst/>
          </a:prstGeom>
        </p:spPr>
        <p:txBody>
          <a:bodyPr wrap="square">
            <a:spAutoFit/>
          </a:bodyPr>
          <a:lstStyle/>
          <a:p>
            <a:r>
              <a:rPr lang="en" sz="2400" dirty="0">
                <a:latin typeface="Georgia"/>
                <a:ea typeface="Georgia"/>
                <a:cs typeface="Georgia"/>
                <a:sym typeface="Georgia"/>
              </a:rPr>
              <a:t>“ </a:t>
            </a:r>
            <a:r>
              <a:rPr lang="kk-KZ" sz="2400" dirty="0" smtClean="0">
                <a:latin typeface="Times New Roman" panose="02020603050405020304" pitchFamily="18" charset="0"/>
                <a:cs typeface="Times New Roman" panose="02020603050405020304" pitchFamily="18" charset="0"/>
              </a:rPr>
              <a:t>К</a:t>
            </a:r>
            <a:r>
              <a:rPr lang="en-US" sz="2400" dirty="0" err="1" smtClean="0">
                <a:latin typeface="Times New Roman" panose="02020603050405020304" pitchFamily="18" charset="0"/>
                <a:cs typeface="Times New Roman" panose="02020603050405020304" pitchFamily="18" charset="0"/>
              </a:rPr>
              <a:t>өксерек</a:t>
            </a:r>
            <a:r>
              <a:rPr lang="en" sz="2400" dirty="0">
                <a:latin typeface="Georgia"/>
                <a:ea typeface="Georgia"/>
                <a:cs typeface="Georgia"/>
                <a:sym typeface="Georgia"/>
              </a:rPr>
              <a:t> ”</a:t>
            </a:r>
            <a:r>
              <a:rPr lang="en-US" sz="2400" dirty="0" smtClean="0">
                <a:latin typeface="Times New Roman" panose="02020603050405020304" pitchFamily="18" charset="0"/>
                <a:cs typeface="Times New Roman" panose="02020603050405020304" pitchFamily="18" charset="0"/>
              </a:rPr>
              <a:t> </a:t>
            </a:r>
            <a:r>
              <a:rPr lang="kk-KZ" sz="2400" dirty="0" smtClean="0">
                <a:latin typeface="Times New Roman" panose="02020603050405020304" pitchFamily="18" charset="0"/>
                <a:cs typeface="Times New Roman" panose="02020603050405020304" pitchFamily="18" charset="0"/>
              </a:rPr>
              <a:t>(1974 ж</a:t>
            </a:r>
            <a:r>
              <a:rPr lang="kk-KZ" sz="2400" dirty="0" smtClean="0"/>
              <a:t>.)</a:t>
            </a:r>
            <a:endParaRPr lang="en-US" sz="24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03" y="3977124"/>
            <a:ext cx="3767800" cy="2087610"/>
          </a:xfrm>
          <a:prstGeom prst="rect">
            <a:avLst/>
          </a:prstGeom>
        </p:spPr>
      </p:pic>
      <p:sp>
        <p:nvSpPr>
          <p:cNvPr id="10" name="Rectangle 9"/>
          <p:cNvSpPr/>
          <p:nvPr/>
        </p:nvSpPr>
        <p:spPr>
          <a:xfrm>
            <a:off x="4138702" y="6097593"/>
            <a:ext cx="3510898" cy="461665"/>
          </a:xfrm>
          <a:prstGeom prst="rect">
            <a:avLst/>
          </a:prstGeom>
        </p:spPr>
        <p:txBody>
          <a:bodyPr wrap="none">
            <a:spAutoFit/>
          </a:bodyPr>
          <a:lstStyle/>
          <a:p>
            <a:r>
              <a:rPr lang="en" sz="2400" dirty="0">
                <a:latin typeface="Georgia"/>
                <a:ea typeface="Georgia"/>
                <a:cs typeface="Georgia"/>
                <a:sym typeface="Georgia"/>
              </a:rPr>
              <a:t>“ </a:t>
            </a:r>
            <a:r>
              <a:rPr lang="ru-RU" sz="2400" dirty="0" smtClean="0">
                <a:solidFill>
                  <a:srgbClr val="202124"/>
                </a:solidFill>
                <a:latin typeface="Times New Roman" panose="02020603050405020304" pitchFamily="18" charset="0"/>
                <a:cs typeface="Times New Roman" panose="02020603050405020304" pitchFamily="18" charset="0"/>
              </a:rPr>
              <a:t>Қан </a:t>
            </a:r>
            <a:r>
              <a:rPr lang="ru-RU" sz="2400" dirty="0">
                <a:solidFill>
                  <a:srgbClr val="202124"/>
                </a:solidFill>
                <a:latin typeface="Times New Roman" panose="02020603050405020304" pitchFamily="18" charset="0"/>
                <a:cs typeface="Times New Roman" panose="02020603050405020304" pitchFamily="18" charset="0"/>
              </a:rPr>
              <a:t>мен </a:t>
            </a:r>
            <a:r>
              <a:rPr lang="ru-RU" sz="2400" dirty="0" smtClean="0">
                <a:solidFill>
                  <a:srgbClr val="202124"/>
                </a:solidFill>
                <a:latin typeface="Times New Roman" panose="02020603050405020304" pitchFamily="18" charset="0"/>
                <a:cs typeface="Times New Roman" panose="02020603050405020304" pitchFamily="18" charset="0"/>
              </a:rPr>
              <a:t>тер</a:t>
            </a:r>
            <a:r>
              <a:rPr lang="en" sz="2400" dirty="0">
                <a:latin typeface="Georgia"/>
                <a:ea typeface="Georgia"/>
                <a:cs typeface="Georgia"/>
                <a:sym typeface="Georgia"/>
              </a:rPr>
              <a:t> ”</a:t>
            </a:r>
            <a:r>
              <a:rPr lang="ru-RU" sz="2400" dirty="0" smtClean="0">
                <a:solidFill>
                  <a:srgbClr val="202124"/>
                </a:solidFill>
                <a:latin typeface="Times New Roman" panose="02020603050405020304" pitchFamily="18" charset="0"/>
                <a:cs typeface="Times New Roman" panose="02020603050405020304" pitchFamily="18" charset="0"/>
              </a:rPr>
              <a:t> 1978 </a:t>
            </a:r>
            <a:r>
              <a:rPr lang="ru-RU" sz="2400" dirty="0">
                <a:solidFill>
                  <a:srgbClr val="202124"/>
                </a:solidFill>
                <a:latin typeface="Times New Roman" panose="02020603050405020304" pitchFamily="18" charset="0"/>
                <a:cs typeface="Times New Roman" panose="02020603050405020304" pitchFamily="18" charset="0"/>
              </a:rPr>
              <a:t>жыл</a:t>
            </a:r>
            <a:endParaRPr lang="en-US" sz="24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3470" y="976110"/>
            <a:ext cx="3611018" cy="217695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554" y="905255"/>
            <a:ext cx="3983449" cy="2380015"/>
          </a:xfrm>
          <a:prstGeom prst="rect">
            <a:avLst/>
          </a:prstGeom>
        </p:spPr>
      </p:pic>
    </p:spTree>
    <p:extLst>
      <p:ext uri="{BB962C8B-B14F-4D97-AF65-F5344CB8AC3E}">
        <p14:creationId xmlns:p14="http://schemas.microsoft.com/office/powerpoint/2010/main" val="327895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heel(1)">
                                      <p:cBhvr>
                                        <p:cTn id="12" dur="20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heel(1)">
                                      <p:cBhvr>
                                        <p:cTn id="32" dur="20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wheel(1)">
                                      <p:cBhvr>
                                        <p:cTn id="37" dur="20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wheel(1)">
                                      <p:cBhvr>
                                        <p:cTn id="42" dur="2000"/>
                                        <p:tgtEl>
                                          <p:spTgt spid="78"/>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heel(1)">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heel(1)">
                                      <p:cBhvr>
                                        <p:cTn id="57" dur="2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heel(1)">
                                      <p:cBhvr>
                                        <p:cTn id="6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P spid="78" grpId="0"/>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4"/>
          <p:cNvSpPr/>
          <p:nvPr/>
        </p:nvSpPr>
        <p:spPr>
          <a:xfrm>
            <a:off x="5988558" y="809351"/>
            <a:ext cx="6190488" cy="523220"/>
          </a:xfrm>
          <a:prstGeom prst="rect">
            <a:avLst/>
          </a:prstGeom>
        </p:spPr>
        <p:txBody>
          <a:bodyPr wrap="square">
            <a:spAutoFit/>
          </a:bodyPr>
          <a:lstStyle/>
          <a:p>
            <a:endParaRPr lang="kk-KZ" sz="2800" dirty="0" smtClean="0"/>
          </a:p>
        </p:txBody>
      </p:sp>
      <p:sp>
        <p:nvSpPr>
          <p:cNvPr id="2" name="Rectangle 1"/>
          <p:cNvSpPr/>
          <p:nvPr/>
        </p:nvSpPr>
        <p:spPr>
          <a:xfrm>
            <a:off x="1453896" y="196703"/>
            <a:ext cx="9235440" cy="584775"/>
          </a:xfrm>
          <a:prstGeom prst="rect">
            <a:avLst/>
          </a:prstGeom>
        </p:spPr>
        <p:txBody>
          <a:bodyPr wrap="square">
            <a:spAutoFit/>
          </a:bodyPr>
          <a:lstStyle/>
          <a:p>
            <a:pPr algn="ctr"/>
            <a:r>
              <a:rPr lang="ru-RU" sz="3200" b="1" spc="25" dirty="0" smtClean="0">
                <a:solidFill>
                  <a:srgbClr val="222222"/>
                </a:solidFill>
                <a:latin typeface="PTSerif"/>
                <a:ea typeface="Times New Roman" panose="02020603050405020304" pitchFamily="18" charset="0"/>
                <a:cs typeface="Times New Roman" panose="02020603050405020304" pitchFamily="18" charset="0"/>
              </a:rPr>
              <a:t>Қазақ әдебиеті мен киносы</a:t>
            </a:r>
            <a:endParaRPr lang="en-US" sz="3200" b="1" dirty="0"/>
          </a:p>
        </p:txBody>
      </p:sp>
      <p:sp>
        <p:nvSpPr>
          <p:cNvPr id="9" name="Rectangle 8"/>
          <p:cNvSpPr/>
          <p:nvPr/>
        </p:nvSpPr>
        <p:spPr>
          <a:xfrm>
            <a:off x="612648" y="911705"/>
            <a:ext cx="10497312" cy="6299160"/>
          </a:xfrm>
          <a:prstGeom prst="rect">
            <a:avLst/>
          </a:prstGeom>
        </p:spPr>
        <p:txBody>
          <a:bodyPr wrap="square">
            <a:spAutoFit/>
          </a:bodyPr>
          <a:lstStyle/>
          <a:p>
            <a:pPr marL="285750" indent="-285750" algn="just" fontAlgn="base">
              <a:spcAft>
                <a:spcPts val="825"/>
              </a:spcAf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a:t>
            </a:r>
            <a:r>
              <a:rPr lang="ru-RU" sz="2400" dirty="0">
                <a:latin typeface="Times New Roman" panose="02020603050405020304" pitchFamily="18" charset="0"/>
                <a:ea typeface="Times New Roman" panose="02020603050405020304" pitchFamily="18" charset="0"/>
              </a:rPr>
              <a:t>Амангелді</a:t>
            </a:r>
            <a:r>
              <a:rPr lang="ru-RU" sz="2400" dirty="0" smtClean="0">
                <a:latin typeface="Times New Roman" panose="02020603050405020304" pitchFamily="18" charset="0"/>
                <a:ea typeface="Times New Roman" panose="02020603050405020304" pitchFamily="18" charset="0"/>
              </a:rPr>
              <a:t>» фильмі, 1938 </a:t>
            </a:r>
            <a:r>
              <a:rPr lang="ru-RU" sz="2400" dirty="0">
                <a:latin typeface="Times New Roman" panose="02020603050405020304" pitchFamily="18" charset="0"/>
                <a:ea typeface="Times New Roman" panose="02020603050405020304" pitchFamily="18" charset="0"/>
              </a:rPr>
              <a:t>ж.</a:t>
            </a:r>
          </a:p>
          <a:p>
            <a:pPr algn="just" fontAlgn="base">
              <a:spcAft>
                <a:spcPts val="825"/>
              </a:spcAft>
            </a:pPr>
            <a:r>
              <a:rPr lang="ru-RU" sz="2400" dirty="0" smtClean="0">
                <a:latin typeface="Times New Roman" panose="02020603050405020304" pitchFamily="18" charset="0"/>
                <a:ea typeface="Times New Roman" panose="02020603050405020304" pitchFamily="18" charset="0"/>
              </a:rPr>
              <a:t>      Бейім­бет </a:t>
            </a:r>
            <a:r>
              <a:rPr lang="ru-RU" sz="2400" dirty="0">
                <a:latin typeface="Times New Roman" panose="02020603050405020304" pitchFamily="18" charset="0"/>
                <a:ea typeface="Times New Roman" panose="02020603050405020304" pitchFamily="18" charset="0"/>
              </a:rPr>
              <a:t>Майлин, Ғабит Мүсірепов, Всеволод Иванов </a:t>
            </a:r>
            <a:endParaRPr lang="ru-RU" sz="2400" dirty="0" smtClean="0">
              <a:latin typeface="Times New Roman" panose="02020603050405020304" pitchFamily="18" charset="0"/>
              <a:ea typeface="Times New Roman" panose="02020603050405020304" pitchFamily="18" charset="0"/>
            </a:endParaRPr>
          </a:p>
          <a:p>
            <a:pPr marL="285750" indent="-285750" algn="just" fontAlgn="base">
              <a:spcAft>
                <a:spcPts val="825"/>
              </a:spcAf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a:t>
            </a:r>
            <a:r>
              <a:rPr lang="ru-RU" sz="2400" dirty="0">
                <a:latin typeface="Times New Roman" panose="02020603050405020304" pitchFamily="18" charset="0"/>
                <a:ea typeface="Times New Roman" panose="02020603050405020304" pitchFamily="18" charset="0"/>
              </a:rPr>
              <a:t>Абай әні</a:t>
            </a:r>
            <a:r>
              <a:rPr lang="ru-RU" sz="2400" dirty="0" smtClean="0">
                <a:latin typeface="Times New Roman" panose="02020603050405020304" pitchFamily="18" charset="0"/>
                <a:ea typeface="Times New Roman" panose="02020603050405020304" pitchFamily="18" charset="0"/>
              </a:rPr>
              <a:t>» 1945, сценаристі Мұх­тар Әуезов, режиссері Григорий Рошаль, Ефим Арон </a:t>
            </a:r>
          </a:p>
          <a:p>
            <a:pPr marL="285750" indent="-285750" algn="just" fontAlgn="base">
              <a:spcAft>
                <a:spcPts val="825"/>
              </a:spcAf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Бердібек Соқ­пақбаев - «</a:t>
            </a:r>
            <a:r>
              <a:rPr lang="ru-RU" sz="2400" dirty="0">
                <a:latin typeface="Times New Roman" panose="02020603050405020304" pitchFamily="18" charset="0"/>
                <a:ea typeface="Times New Roman" panose="02020603050405020304" pitchFamily="18" charset="0"/>
              </a:rPr>
              <a:t>Менің атым – Қожа</a:t>
            </a:r>
            <a:r>
              <a:rPr lang="ru-RU" sz="2400" dirty="0" smtClean="0">
                <a:latin typeface="Times New Roman" panose="02020603050405020304" pitchFamily="18" charset="0"/>
                <a:ea typeface="Times New Roman" panose="02020603050405020304" pitchFamily="18" charset="0"/>
              </a:rPr>
              <a:t>», 1963</a:t>
            </a:r>
          </a:p>
          <a:p>
            <a:pPr algn="just" fontAlgn="base">
              <a:spcAft>
                <a:spcPts val="825"/>
              </a:spcAft>
            </a:pPr>
            <a:r>
              <a:rPr lang="ru-RU" sz="2400" dirty="0" smtClean="0">
                <a:solidFill>
                  <a:srgbClr val="202122"/>
                </a:solidFill>
                <a:latin typeface="Times New Roman" panose="02020603050405020304" pitchFamily="18" charset="0"/>
                <a:ea typeface="Times New Roman" panose="02020603050405020304" pitchFamily="18" charset="0"/>
              </a:rPr>
              <a:t>     Режиссері Абдолла Қарсақбаев</a:t>
            </a:r>
          </a:p>
          <a:p>
            <a:pPr marL="285750" indent="-285750" algn="just" fontAlgn="base">
              <a:spcAft>
                <a:spcPts val="825"/>
              </a:spcAft>
              <a:buFont typeface="Wingdings" panose="05000000000000000000" pitchFamily="2" charset="2"/>
              <a:buChar char="Ø"/>
            </a:pPr>
            <a:r>
              <a:rPr lang="kk-KZ" sz="2400" dirty="0" smtClean="0">
                <a:latin typeface="Times New Roman" panose="02020603050405020304" pitchFamily="18" charset="0"/>
                <a:ea typeface="Times New Roman" panose="02020603050405020304" pitchFamily="18" charset="0"/>
              </a:rPr>
              <a:t>М.Әуезов - «Көксерек», 1973 ж.</a:t>
            </a:r>
          </a:p>
          <a:p>
            <a:pPr algn="just" fontAlgn="base">
              <a:spcAft>
                <a:spcPts val="825"/>
              </a:spcAft>
            </a:pPr>
            <a:r>
              <a:rPr lang="kk-KZ" sz="2400" dirty="0" smtClean="0">
                <a:latin typeface="Times New Roman" panose="02020603050405020304" pitchFamily="18" charset="0"/>
                <a:ea typeface="Times New Roman" panose="02020603050405020304" pitchFamily="18" charset="0"/>
              </a:rPr>
              <a:t>     Режиссері </a:t>
            </a:r>
            <a:r>
              <a:rPr lang="kk-KZ" sz="2400" dirty="0">
                <a:latin typeface="Times New Roman" panose="02020603050405020304" pitchFamily="18" charset="0"/>
                <a:ea typeface="Times New Roman" panose="02020603050405020304" pitchFamily="18" charset="0"/>
              </a:rPr>
              <a:t>Толомуш Өкеев, </a:t>
            </a:r>
            <a:endParaRPr lang="kk-KZ" sz="2400" dirty="0" smtClean="0">
              <a:latin typeface="Times New Roman" panose="02020603050405020304" pitchFamily="18" charset="0"/>
              <a:ea typeface="Times New Roman" panose="02020603050405020304" pitchFamily="18" charset="0"/>
            </a:endParaRPr>
          </a:p>
          <a:p>
            <a:pPr marL="285750" indent="-285750" algn="just" fontAlgn="base">
              <a:spcAft>
                <a:spcPts val="825"/>
              </a:spcAft>
              <a:buFont typeface="Wingdings" panose="05000000000000000000" pitchFamily="2" charset="2"/>
              <a:buChar char="Ø"/>
            </a:pPr>
            <a:r>
              <a:rPr lang="kk-KZ" sz="2400" dirty="0">
                <a:latin typeface="Times New Roman" panose="02020603050405020304" pitchFamily="18" charset="0"/>
                <a:ea typeface="Times New Roman" panose="02020603050405020304" pitchFamily="18" charset="0"/>
              </a:rPr>
              <a:t> </a:t>
            </a:r>
            <a:r>
              <a:rPr lang="ru-RU" sz="2400" dirty="0" smtClean="0">
                <a:latin typeface="Times New Roman" panose="02020603050405020304" pitchFamily="18" charset="0"/>
                <a:ea typeface="Times New Roman" panose="02020603050405020304" pitchFamily="18" charset="0"/>
              </a:rPr>
              <a:t>Төлен Әбдіков «</a:t>
            </a:r>
            <a:r>
              <a:rPr lang="ru-RU" sz="2400" dirty="0">
                <a:latin typeface="Times New Roman" panose="02020603050405020304" pitchFamily="18" charset="0"/>
                <a:ea typeface="Times New Roman" panose="02020603050405020304" pitchFamily="18" charset="0"/>
              </a:rPr>
              <a:t>Қыз </a:t>
            </a:r>
            <a:r>
              <a:rPr lang="ru-RU" sz="2400" dirty="0" smtClean="0">
                <a:latin typeface="Times New Roman" panose="02020603050405020304" pitchFamily="18" charset="0"/>
                <a:ea typeface="Times New Roman" panose="02020603050405020304" pitchFamily="18" charset="0"/>
              </a:rPr>
              <a:t>Бәтіш пен Ер Сейіт» повесі</a:t>
            </a:r>
          </a:p>
          <a:p>
            <a:pPr algn="just" fontAlgn="base">
              <a:spcAft>
                <a:spcPts val="825"/>
              </a:spcAft>
            </a:pPr>
            <a:r>
              <a:rPr lang="ru-RU" sz="2400" dirty="0" smtClean="0">
                <a:latin typeface="Times New Roman" panose="02020603050405020304" pitchFamily="18" charset="0"/>
                <a:ea typeface="Times New Roman" panose="02020603050405020304" pitchFamily="18" charset="0"/>
              </a:rPr>
              <a:t>   «</a:t>
            </a:r>
            <a:r>
              <a:rPr lang="ru-RU" sz="2400" dirty="0">
                <a:latin typeface="Times New Roman" panose="02020603050405020304" pitchFamily="18" charset="0"/>
                <a:ea typeface="Times New Roman" panose="02020603050405020304" pitchFamily="18" charset="0"/>
              </a:rPr>
              <a:t>Өтел­ме­ген </a:t>
            </a:r>
            <a:r>
              <a:rPr lang="ru-RU" sz="2400" dirty="0" smtClean="0">
                <a:latin typeface="Times New Roman" panose="02020603050405020304" pitchFamily="18" charset="0"/>
                <a:ea typeface="Times New Roman" panose="02020603050405020304" pitchFamily="18" charset="0"/>
              </a:rPr>
              <a:t>парыз» фильмі </a:t>
            </a:r>
            <a:r>
              <a:rPr lang="ru-RU" sz="2400" dirty="0">
                <a:latin typeface="Times New Roman" panose="02020603050405020304" pitchFamily="18" charset="0"/>
                <a:ea typeface="Times New Roman" panose="02020603050405020304" pitchFamily="18" charset="0"/>
              </a:rPr>
              <a:t>1983 </a:t>
            </a:r>
            <a:r>
              <a:rPr lang="ru-RU" sz="2400" dirty="0" smtClean="0">
                <a:latin typeface="Times New Roman" panose="02020603050405020304" pitchFamily="18" charset="0"/>
                <a:ea typeface="Times New Roman" panose="02020603050405020304" pitchFamily="18" charset="0"/>
              </a:rPr>
              <a:t>ж., режиссері </a:t>
            </a:r>
            <a:r>
              <a:rPr lang="ru-RU" sz="2400" dirty="0">
                <a:latin typeface="Times New Roman" panose="02020603050405020304" pitchFamily="18" charset="0"/>
                <a:ea typeface="Times New Roman" panose="02020603050405020304" pitchFamily="18" charset="0"/>
              </a:rPr>
              <a:t>Серік </a:t>
            </a:r>
            <a:r>
              <a:rPr lang="ru-RU" sz="2400" dirty="0" smtClean="0">
                <a:latin typeface="Times New Roman" panose="02020603050405020304" pitchFamily="18" charset="0"/>
                <a:ea typeface="Times New Roman" panose="02020603050405020304" pitchFamily="18" charset="0"/>
              </a:rPr>
              <a:t>Жармұхаметов; </a:t>
            </a:r>
          </a:p>
          <a:p>
            <a:pPr marL="285750" indent="-285750" fontAlgn="base">
              <a:spcAft>
                <a:spcPts val="825"/>
              </a:spcAf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Дулат Исабеков </a:t>
            </a:r>
            <a:r>
              <a:rPr lang="ru-RU" sz="2400" dirty="0">
                <a:latin typeface="Times New Roman" panose="02020603050405020304" pitchFamily="18" charset="0"/>
                <a:ea typeface="Times New Roman" panose="02020603050405020304" pitchFamily="18" charset="0"/>
              </a:rPr>
              <a:t>«</a:t>
            </a:r>
            <a:r>
              <a:rPr lang="ru-RU" sz="2400" dirty="0" smtClean="0">
                <a:latin typeface="Times New Roman" panose="02020603050405020304" pitchFamily="18" charset="0"/>
                <a:ea typeface="Times New Roman" panose="02020603050405020304" pitchFamily="18" charset="0"/>
              </a:rPr>
              <a:t>Гаухартас» повесі, режиссері </a:t>
            </a:r>
            <a:r>
              <a:rPr lang="ru-RU" sz="2400" dirty="0">
                <a:latin typeface="Times New Roman" panose="02020603050405020304" pitchFamily="18" charset="0"/>
                <a:ea typeface="Times New Roman" panose="02020603050405020304" pitchFamily="18" charset="0"/>
              </a:rPr>
              <a:t>Шәріп </a:t>
            </a:r>
            <a:r>
              <a:rPr lang="ru-RU" sz="2400" dirty="0" smtClean="0">
                <a:latin typeface="Times New Roman" panose="02020603050405020304" pitchFamily="18" charset="0"/>
                <a:ea typeface="Times New Roman" panose="02020603050405020304" pitchFamily="18" charset="0"/>
              </a:rPr>
              <a:t>Бейсембаев </a:t>
            </a:r>
            <a:r>
              <a:rPr lang="ru-RU" sz="2400" dirty="0">
                <a:latin typeface="Times New Roman" panose="02020603050405020304" pitchFamily="18" charset="0"/>
                <a:ea typeface="Times New Roman" panose="02020603050405020304" pitchFamily="18" charset="0"/>
              </a:rPr>
              <a:t>«</a:t>
            </a:r>
            <a:r>
              <a:rPr lang="ru-RU" sz="2400" dirty="0" smtClean="0">
                <a:latin typeface="Times New Roman" panose="02020603050405020304" pitchFamily="18" charset="0"/>
                <a:ea typeface="Times New Roman" panose="02020603050405020304" pitchFamily="18" charset="0"/>
              </a:rPr>
              <a:t>Гаухартас» </a:t>
            </a:r>
            <a:r>
              <a:rPr lang="ru-RU" sz="2400" dirty="0">
                <a:latin typeface="Times New Roman" panose="02020603050405020304" pitchFamily="18" charset="0"/>
                <a:ea typeface="Times New Roman" panose="02020603050405020304" pitchFamily="18" charset="0"/>
              </a:rPr>
              <a:t>1975</a:t>
            </a:r>
            <a:r>
              <a:rPr lang="ru-RU" sz="2400" dirty="0" smtClean="0">
                <a:latin typeface="Times New Roman" panose="02020603050405020304" pitchFamily="18" charset="0"/>
                <a:ea typeface="Times New Roman" panose="02020603050405020304" pitchFamily="18" charset="0"/>
              </a:rPr>
              <a:t>,</a:t>
            </a:r>
          </a:p>
          <a:p>
            <a:pPr marL="285750" indent="-285750" algn="just" fontAlgn="base">
              <a:spcAft>
                <a:spcPts val="825"/>
              </a:spcAft>
              <a:buFont typeface="Wingdings" panose="05000000000000000000" pitchFamily="2" charset="2"/>
              <a:buChar char="Ø"/>
            </a:pPr>
            <a:r>
              <a:rPr lang="ru-RU" sz="2400" dirty="0" smtClean="0">
                <a:latin typeface="Times New Roman" panose="02020603050405020304" pitchFamily="18" charset="0"/>
                <a:ea typeface="Times New Roman" panose="02020603050405020304" pitchFamily="18" charset="0"/>
              </a:rPr>
              <a:t>Мағжан Жұмабаев, «Батыр </a:t>
            </a:r>
            <a:r>
              <a:rPr lang="ru-RU" sz="2400" dirty="0">
                <a:latin typeface="Times New Roman" panose="02020603050405020304" pitchFamily="18" charset="0"/>
                <a:ea typeface="Times New Roman" panose="02020603050405020304" pitchFamily="18" charset="0"/>
              </a:rPr>
              <a:t>Баян» </a:t>
            </a:r>
            <a:r>
              <a:rPr lang="ru-RU" sz="2400" dirty="0" smtClean="0">
                <a:latin typeface="Times New Roman" panose="02020603050405020304" pitchFamily="18" charset="0"/>
                <a:ea typeface="Times New Roman" panose="02020603050405020304" pitchFamily="18" charset="0"/>
              </a:rPr>
              <a:t>, 1993</a:t>
            </a:r>
            <a:r>
              <a:rPr lang="ru-RU" sz="2400" dirty="0">
                <a:latin typeface="Times New Roman" panose="02020603050405020304" pitchFamily="18" charset="0"/>
                <a:ea typeface="Times New Roman" panose="02020603050405020304" pitchFamily="18" charset="0"/>
              </a:rPr>
              <a:t>, </a:t>
            </a:r>
            <a:r>
              <a:rPr lang="ru-RU" sz="2400" dirty="0" smtClean="0">
                <a:latin typeface="Times New Roman" panose="02020603050405020304" pitchFamily="18" charset="0"/>
                <a:ea typeface="Times New Roman" panose="02020603050405020304" pitchFamily="18" charset="0"/>
              </a:rPr>
              <a:t>режиссері Сламбек Тәуекел</a:t>
            </a:r>
          </a:p>
          <a:p>
            <a:pPr algn="just" fontAlgn="base">
              <a:spcAft>
                <a:spcPts val="825"/>
              </a:spcAft>
            </a:pP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57665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10305</TotalTime>
  <Words>1656</Words>
  <Application>Microsoft Office PowerPoint</Application>
  <PresentationFormat>Widescreen</PresentationFormat>
  <Paragraphs>239</Paragraphs>
  <Slides>43</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Arial</vt:lpstr>
      <vt:lpstr>Calibri</vt:lpstr>
      <vt:lpstr>Calibri Light</vt:lpstr>
      <vt:lpstr>Cambria</vt:lpstr>
      <vt:lpstr>Georgia</vt:lpstr>
      <vt:lpstr>Helvetica</vt:lpstr>
      <vt:lpstr>Proxima</vt:lpstr>
      <vt:lpstr>PTSerif</vt:lpstr>
      <vt:lpstr>SF Pro Display Light</vt:lpstr>
      <vt:lpstr>Tahoma</vt:lpstr>
      <vt:lpstr>Times New Roman</vt:lpstr>
      <vt:lpstr>Wingdings</vt:lpstr>
      <vt:lpstr>Office Theme</vt:lpstr>
      <vt:lpstr>Әдебиетті өнердің басқа түрлерімен салыстыра оқытудың тиімділігі</vt:lpstr>
      <vt:lpstr>PowerPoint Presentation</vt:lpstr>
      <vt:lpstr>PowerPoint Presentation</vt:lpstr>
      <vt:lpstr>PowerPoint Presentation</vt:lpstr>
      <vt:lpstr>PowerPoint Presentation</vt:lpstr>
      <vt:lpstr>PowerPoint Presentation</vt:lpstr>
      <vt:lpstr>PowerPoint Presentation</vt:lpstr>
      <vt:lpstr>Қазақ әдебиеті мен киносы</vt:lpstr>
      <vt:lpstr>PowerPoint Presentation</vt:lpstr>
      <vt:lpstr>PowerPoint Presentation</vt:lpstr>
      <vt:lpstr>Фильмді әдеби шығарманы талдауда пайдалану жолдары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Ойтүрткі сұрақтар</vt:lpstr>
      <vt:lpstr>Топтық  жұмыс</vt:lpstr>
      <vt:lpstr>PowerPoint Presentation</vt:lpstr>
      <vt:lpstr>PowerPoint Presentation</vt:lpstr>
      <vt:lpstr>PowerPoint Presentation</vt:lpstr>
      <vt:lpstr>PowerPoint Presentation</vt:lpstr>
      <vt:lpstr> Дулат Исабеков «Гауһар тас» повесі  </vt:lpstr>
      <vt:lpstr>PowerPoint Presentation</vt:lpstr>
      <vt:lpstr>PowerPoint Presentation</vt:lpstr>
      <vt:lpstr>“Гауһартас”</vt:lpstr>
      <vt:lpstr>PowerPoint Presentation</vt:lpstr>
      <vt:lpstr>Ғылыми деректі телехикая</vt:lpstr>
      <vt:lpstr>Ғылыми деректі телехикая негізінде эссе жазу</vt:lpstr>
      <vt:lpstr>PowerPoint Presentation</vt:lpstr>
      <vt:lpstr> Фильмдерді пайдаланып оқыту мынадай нәтижелерге қол жеткізеді: </vt:lpstr>
      <vt:lpstr>            Назарларыңызға рақмет!   </vt:lpstr>
      <vt:lpstr>Қорытынды</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Тарихи шығармалар және тарихи оқылым</dc:title>
  <dc:creator>пользователь Microsoft Office</dc:creator>
  <cp:lastModifiedBy>Aidar Balabekov</cp:lastModifiedBy>
  <cp:revision>140</cp:revision>
  <dcterms:created xsi:type="dcterms:W3CDTF">2019-01-17T06:39:41Z</dcterms:created>
  <dcterms:modified xsi:type="dcterms:W3CDTF">2023-11-19T10:32:13Z</dcterms:modified>
</cp:coreProperties>
</file>