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81" r:id="rId23"/>
    <p:sldId id="282" r:id="rId24"/>
    <p:sldId id="283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ill Sans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amYGjEb3R7a9DgbLoMFYxkbjm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3384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703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85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046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255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774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584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3872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567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054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456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47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308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947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306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917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335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934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702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2146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70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54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6490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286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498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0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F276A"/>
              </a:buClr>
              <a:buSzPts val="2000"/>
              <a:buFont typeface="Gill Sans"/>
              <a:buNone/>
              <a:defRPr sz="2000" b="0"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Google Shape;15;p29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uibler.io/dangerous-writing-prompt-ap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99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ill Sans"/>
              <a:buNone/>
            </a:pPr>
            <a:r>
              <a:rPr lang="ru-RU"/>
              <a:t> </a:t>
            </a:r>
            <a:r>
              <a:rPr lang="ru-RU" sz="2700">
                <a:latin typeface="Times New Roman"/>
                <a:ea typeface="Times New Roman"/>
                <a:cs typeface="Times New Roman"/>
                <a:sym typeface="Times New Roman"/>
              </a:rPr>
              <a:t>АКАДЕМИЯЛЫҚ ҚАЗАҚ ТІЛІ ІІ КУРСЫНДАҒЫ ЖАЗЫЛЫМ ТАПСЫРМАЛАРЫ  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НАЗАРБАЕВ УНИВЕРСИТЕТІ 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472"/>
              <a:buNone/>
            </a:pP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5791199" y="5000978"/>
            <a:ext cx="5486401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Ақбұзауова Б.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585321" y="710805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algn="ctr">
              <a:lnSpc>
                <a:spcPct val="115000"/>
              </a:lnSpc>
              <a:buSzPts val="2000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Парафразаның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түрлері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461913" y="2175924"/>
            <a:ext cx="11636735" cy="666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aa-E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 </a:t>
            </a:r>
            <a:r>
              <a:rPr lang="aa-E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табын, сөздің формасын </a:t>
            </a:r>
            <a:r>
              <a:rPr lang="aa-E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a-E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aa-E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 халықтары тәрізді қазақтың</a:t>
            </a:r>
            <a:r>
              <a:rPr lang="aa-E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өзіне тән </a:t>
            </a:r>
            <a:r>
              <a:rPr lang="aa-E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 тарихы бар».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a-E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  басқа  </a:t>
            </a:r>
            <a:r>
              <a:rPr lang="kk-K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елдер</a:t>
            </a:r>
            <a:r>
              <a:rPr lang="kk-K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 </a:t>
            </a:r>
            <a:r>
              <a:rPr lang="aa-E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 ұлтының</a:t>
            </a:r>
            <a:r>
              <a:rPr lang="aa-E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aa-E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 </a:t>
            </a:r>
            <a:r>
              <a:rPr lang="aa-E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отбасылық даму жолы бар.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a-E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a-E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 әрекетті пассив әрекетке </a:t>
            </a:r>
            <a:r>
              <a:rPr lang="aa-E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айналдыру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(ырықсыз етіс)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Көп балалы ата - аналар ержеткен балаларын мезгілінде үйлендіріп, оларға енші беріп, 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бөлек шығарып отырады».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Көп балалы отбасындағы ержеткен балалар  үйленген соң, оларға енші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бөлініп,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бөлек шығарылады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a-E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Образды сөйлемді қарапайым сөйлемге айналдыру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aa-E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 </a:t>
            </a:r>
            <a:r>
              <a:rPr lang="aa-E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сөйлемді образды сөйлемге айналдыру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a-E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«Әйелдің  </a:t>
            </a:r>
            <a:r>
              <a:rPr lang="aa-E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aa-E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бай, белгілі адамдар болса,  қыздарының хал- жағдайын біліп тұратын да мүмкіндігінше қорғайтын».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a-E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Әйелдің </a:t>
            </a:r>
            <a:r>
              <a:rPr lang="aa-E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төркіні</a:t>
            </a:r>
            <a:r>
              <a:rPr lang="aa-E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ауқатты,  </a:t>
            </a:r>
            <a:r>
              <a:rPr lang="aa-E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азулы адамдар болса</a:t>
            </a:r>
            <a:r>
              <a:rPr lang="kk-K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қыздарына жапа шектірмейтін.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a-E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a-E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190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190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30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800012" y="720693"/>
            <a:ext cx="11029616" cy="70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ru-RU"/>
              <a:t>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ЖАЗЫЛЫМНЫҢ  ГРАММАТИКАЛЫҚ ТАҚЫРЫПТАРМЕН БАЙЛАНЫСЫ</a:t>
            </a:r>
            <a:endParaRPr sz="2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0" y="2484906"/>
            <a:ext cx="11426488" cy="328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Сауаттылықты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400" b="0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дамыту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400" b="0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үшін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берілетін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жаттығулар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Арнайы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дайындалған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жаттығулар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өнімді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емес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жаттығулар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 dirty="0"/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Себеп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салдар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мәнді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сөйлемдердің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басқа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түріне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айналдырыңыз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Қарсылық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мәнді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сөйлемдерді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аяқтаңыз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>
              <a:lnSpc>
                <a:spcPct val="115000"/>
              </a:lnSpc>
              <a:spcBef>
                <a:spcPts val="1000"/>
              </a:spcBef>
            </a:pP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Сөйлемдерді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ырықсыз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етіс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формасында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әрекет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иесін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атамай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жазыңыз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sz="2400" dirty="0"/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581192" y="716438"/>
            <a:ext cx="11029616" cy="87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171254" y="2253006"/>
            <a:ext cx="11849492" cy="440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SzPct val="92000"/>
              <a:buNone/>
            </a:pPr>
            <a:r>
              <a:rPr lang="ru-RU" sz="28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Себеп-салдар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қарсылық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мәнді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сөйлемдерді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мағынасына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қарай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толықтырыңыз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b="1" dirty="0" smtClean="0">
                <a:sym typeface="Times New Roman"/>
              </a:rPr>
              <a:t/>
            </a:r>
            <a:br>
              <a:rPr lang="ru-RU" b="1" dirty="0" smtClean="0">
                <a:sym typeface="Times New Roman"/>
              </a:rPr>
            </a:br>
            <a:endParaRPr lang="ru-RU" b="1" dirty="0" smtClean="0">
              <a:sym typeface="Times New Roman"/>
            </a:endParaRP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ct val="92000"/>
              <a:buAutoNum type="arabicParenR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Президент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жеңіл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рельсті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көлік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салу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жұмысын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біржолата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тоқтата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алмайтынын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айтты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, ... . </a:t>
            </a:r>
            <a:endParaRPr dirty="0"/>
          </a:p>
          <a:p>
            <a:pPr marL="514350" lvl="0" indent="-514350" algn="l" rtl="0">
              <a:spcBef>
                <a:spcPts val="1034"/>
              </a:spcBef>
              <a:spcAft>
                <a:spcPts val="0"/>
              </a:spcAft>
              <a:buSzPct val="92000"/>
              <a:buAutoNum type="arabicParenR"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, ...</a:t>
            </a:r>
            <a:r>
              <a:rPr lang="ru-RU" sz="2800" dirty="0"/>
              <a:t> .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Кез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келген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мамандықтың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адамы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қоғамдық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дамудың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заңдарын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білуі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керек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514350" lvl="0" indent="-514350" algn="l" rtl="0">
              <a:spcBef>
                <a:spcPts val="1034"/>
              </a:spcBef>
              <a:spcAft>
                <a:spcPts val="0"/>
              </a:spcAft>
              <a:buSzPct val="92000"/>
              <a:buFont typeface="Gill Sans"/>
              <a:buAutoNum type="arabicParenR"/>
            </a:pPr>
            <a:r>
              <a:rPr lang="ru-RU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Қазақ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әліпбиінің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латын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негізді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әліпбиге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көшетіні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дұрыс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болды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, ... .  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0" indent="-514350" algn="l" rtl="0">
              <a:spcBef>
                <a:spcPts val="1034"/>
              </a:spcBef>
              <a:spcAft>
                <a:spcPts val="0"/>
              </a:spcAft>
              <a:buSzPct val="92000"/>
              <a:buFont typeface="Gill Sans"/>
              <a:buAutoNum type="arabicParenR"/>
            </a:pP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Қашықтан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оқу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студенттерді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жаппай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короновируспен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аурудан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сақтайды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, .... 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0" indent="-514350" algn="l" rtl="0">
              <a:spcBef>
                <a:spcPts val="1034"/>
              </a:spcBef>
              <a:spcAft>
                <a:spcPts val="0"/>
              </a:spcAft>
              <a:buSzPct val="92000"/>
              <a:buFont typeface="Gill Sans"/>
              <a:buAutoNum type="arabicParenR"/>
            </a:pP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Зейнетақының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бір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бөлігін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алуға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мүмкіндік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туды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, ...  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0" indent="-514350" algn="l" rtl="0">
              <a:spcBef>
                <a:spcPts val="1034"/>
              </a:spcBef>
              <a:spcAft>
                <a:spcPts val="0"/>
              </a:spcAft>
              <a:buSzPct val="92000"/>
              <a:buFont typeface="Gill Sans"/>
              <a:buAutoNum type="arabicParenR"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Президент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мемлекеттік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аппаратты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қысқарту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керектігі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туралы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айтты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, ... 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0" indent="-514350" algn="l" rtl="0">
              <a:spcBef>
                <a:spcPts val="1034"/>
              </a:spcBef>
              <a:spcAft>
                <a:spcPts val="0"/>
              </a:spcAft>
              <a:buSzPct val="92000"/>
              <a:buFont typeface="Gill Sans"/>
              <a:buAutoNum type="arabicParenR"/>
            </a:pP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Сыбайлас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жемқорлыққа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қарсы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күрес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жүйелі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түрде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дамып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келе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жатыр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, ... 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0" indent="-387578" algn="l" rtl="0">
              <a:spcBef>
                <a:spcPts val="1034"/>
              </a:spcBef>
              <a:spcAft>
                <a:spcPts val="0"/>
              </a:spcAft>
              <a:buSzPct val="92000"/>
              <a:buFont typeface="Gill Sans"/>
              <a:buNone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800012" y="720693"/>
            <a:ext cx="11029616" cy="70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ru-RU"/>
              <a:t>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ЖАЗЫЛЫМНЫҢ  ГРАММАТИКАЛЫҚ ТАҚЫРЫПТАРМЕН БАЙЛАНЫСЫ</a:t>
            </a:r>
            <a:endParaRPr sz="2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31974" y="2484906"/>
            <a:ext cx="11697654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Өнімді жаттығулар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AutoNum type="arabicParenR"/>
            </a:pPr>
            <a:r>
              <a:rPr lang="ru-RU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Автордың негізгі ой қандай? Өз сөзіңізбен 3 -жақтан жазыңыз. (Төлеу сөз)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AutoNum type="arabicParenR"/>
            </a:pPr>
            <a:r>
              <a:rPr lang="ru-RU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Автор  осы мақалада  қандай тілдердің мәселесін қозғайды? 1. ... . 2..с...(байланыстырушы құралдар).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AutoNum type="arabicParenR"/>
            </a:pPr>
            <a:r>
              <a:rPr lang="ru-RU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Г.Бельгер қазақ тілінің жағдайына қандай анықтама береді? Өз сөзіңізбен жазыңыз(парафраза).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AutoNum type="arabicParenR"/>
            </a:pPr>
            <a:r>
              <a:rPr lang="ru-RU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Қазақ тілінің қазіргі жағдайын сіз қалай сипаттар едіңіз? Қазір автор айтып отырған кездегіден өзгерді ме? Өзгерсе, қандай өзгерістер бар? Себеп-салдар, қарсылық мәнді сөлемдерді пайдаланып жазыңыз.(Сөйлем түрлері)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AutoNum type="arabicParenR"/>
            </a:pPr>
            <a:r>
              <a:rPr lang="ru-RU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Мәтіннен жазушының  ана тілін білмейтін адамдардың намысын қайрайтын, ұялтатын сөйлемдерді тауып өз сөзіңізбен жазыңыз(парафраза).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800012" y="720693"/>
            <a:ext cx="11029616" cy="70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ӨНІМДІ ЖАТТЫҒУЛАР </a:t>
            </a:r>
            <a:endParaRPr sz="18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421341" y="2334077"/>
            <a:ext cx="11259671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Мәтін бойынша берілетін жаттығулар:</a:t>
            </a:r>
            <a:endParaRPr/>
          </a:p>
          <a:p>
            <a:pPr marL="8001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Мәтіннің соңын сіз қалай аяқтар едіңіз?</a:t>
            </a:r>
            <a:endParaRPr/>
          </a:p>
          <a:p>
            <a:pPr marL="8001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Автордың негізгі айтпақ ойын  тұжырымдап жазыңыз</a:t>
            </a:r>
            <a:endParaRPr/>
          </a:p>
          <a:p>
            <a:pPr marL="8001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Сұхбат берушілердің пікірлері қай мәселеде сәйкеспейді? Түсіндіріп жазыңыз.</a:t>
            </a:r>
            <a:endParaRPr/>
          </a:p>
          <a:p>
            <a:pPr marL="8001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Мақала авторы қазақ тілінің ахуалы туралы қандай пікірде, үшінші жақтан жазыңыз</a:t>
            </a:r>
            <a:endParaRPr/>
          </a:p>
          <a:p>
            <a:pPr marL="8001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Мәтін кейіпкерінің  Корея мемлектіндегі гендерлік қатынастардың ерешеліктері туралы пікірін өз сөзіңізбен жазыңыз.</a:t>
            </a:r>
            <a:endParaRPr/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424206" y="720693"/>
            <a:ext cx="11029616" cy="94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ru-RU"/>
              <a:t>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ЖЫЛДАМ ЖАЗУҒА ДАҒДЫЛАНДЫРУ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4"/>
          <p:cNvSpPr/>
          <p:nvPr/>
        </p:nvSpPr>
        <p:spPr>
          <a:xfrm>
            <a:off x="292230" y="2448905"/>
            <a:ext cx="1161382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Сіз қандай пайдалы кеңес бересіз?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https://www.squibler.io/dangerous-writing-prompt-app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Қосымшасын ашып, 3минут уақытта 5 ұсыныс//кеңес жазыңыз.  Оны гуглдоктегі «Жазылым»папкісіне жүктеңіз.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Осы папкідегі он кеңестің екінші бөлігімен танысып, сіздің ұсыныстарыңызбен сәйкес келе ме, сәйкес келмейді ме? Қанша пайыз сәйкес келетіні туралы 3-4 сөйлем тұжырым жазыңыз.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Топтасыңыздың кеңесін оқып, оған пікір білдіріңіз. Кімнің пікірі несімен ұнады, неге пайдалы деп ойлайсыз? 4-5 сөйлем жазыңыз.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ru-RU"/>
              <a:t>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ӘР ТҮРЛІ ТАҚЫРЫП БОЙЫНША ЕРКІН ЖАЗУ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295276" y="2334077"/>
            <a:ext cx="11493500" cy="211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Жазу үшін (quoatation) авторлық  ойларды пайдалануға болады. Авторлық идеялар жағымды немесе жағымсыз (позитив//негатив)болуы мүмкін.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Мақаланың белгілі бөлігі  бойынша жазу.</a:t>
            </a:r>
            <a:endParaRPr/>
          </a:p>
          <a:p>
            <a:pPr marL="342900" marR="0" lvl="0" indent="-139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ЖАЗУ КҮНДЕЛІКТІ ДАҒДЫҒА АЙНАЛУ КЕРЕК, БІРАҚ БАҒАЛАУ МІНДЕТТІ ЕМЕС</a:t>
            </a:r>
            <a:b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504690" y="2434201"/>
            <a:ext cx="11296785" cy="598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Берілген сұхбатта саясаткер Дос Көшімнің «Қазақстанда гендерлік мәселе жоқ» деген пікірін қолдайсыз ба? Неге? Пікіріңізді аргумент арқылы дәлелдеп жазыңыз.</a:t>
            </a:r>
            <a:endParaRPr/>
          </a:p>
          <a:p>
            <a:pPr marL="8001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Ресей зерттеушісі С.В. Козинаның мақаласында «Ешбір жұмыс орны гендерлік тұрғыдан бейтарап емес» деген пікірімен келісесіз бе//келіспейсіз бе? (Өз пікіріңізді дәлелдеу үшін кемінде үш аргумент келтіріңіз).</a:t>
            </a:r>
            <a:endParaRPr/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190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190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6"/>
          <p:cNvSpPr/>
          <p:nvPr/>
        </p:nvSpPr>
        <p:spPr>
          <a:xfrm>
            <a:off x="5307784" y="2575997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ru-RU"/>
              <a:t>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ФОРМАСЫНА</a:t>
            </a:r>
            <a:r>
              <a:rPr lang="ru-RU" sz="2400"/>
              <a:t>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ҚАРАЙ ЖАЗЫЛЫМНЫҢ ТҮРЛЕРІ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295275" y="2334077"/>
            <a:ext cx="11668125" cy="3646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Формал (Қалыптастырушы жазу)</a:t>
            </a:r>
            <a:endParaRPr/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Ресми жазу. Құрылымы күрделі сөйлемдер, жіктеу есімдіктердің сирек қолданылуы, ауызекі және жаргон терминдерінің жоқтығы тән. 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Информал </a:t>
            </a:r>
            <a:endParaRPr/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Бейресми жазу қысқа сөйлемдерден тұрады және досына хат жазу немесе күнделік жазу сияқты жеке қарым-қатынаста қолданылады. 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ҚАЛЫПТАСТЫРУШЫ( ҮЙРЕТЕТІН)  ЖАЗЫЛЫМ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160256" y="2610581"/>
            <a:ext cx="11623806" cy="22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Зерттеу эссенің алғашқы нұсқасын (Draft) жазады.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Семинарда талқылап бірі –біріне пікір білдіреді.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drive-ті пайдаланып, студенттер (Peer Review) комментарий</a:t>
            </a:r>
            <a:endParaRPr/>
          </a:p>
          <a:p>
            <a:pPr marL="457200" marR="0" lvl="0" indent="-4572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жазады. Студенттердің бірін бірі бағалауына 5 пайыз беріледі.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ЖОСПАР                                               PLAN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361361" y="2309567"/>
            <a:ext cx="5422390" cy="422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Кіріспе</a:t>
            </a:r>
            <a:endParaRPr dirty="0"/>
          </a:p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Академиялық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жазылымның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мақсаты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не?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Академиялық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жазылым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дегеніміз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не?</a:t>
            </a:r>
            <a:endParaRPr dirty="0"/>
          </a:p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Жазуды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неден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бастау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керек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Жазылым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қанша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болу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керек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Жазылым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жұмысының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түрлері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қандай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Жазылым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мен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оқылым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арасындағы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байланыс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қандай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kk-KZ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Тұжырым</a:t>
            </a:r>
            <a:endParaRPr dirty="0"/>
          </a:p>
          <a:p>
            <a:pPr marL="306000" lvl="0" indent="-165792" algn="l" rtl="0">
              <a:spcBef>
                <a:spcPts val="0"/>
              </a:spcBef>
              <a:spcAft>
                <a:spcPts val="0"/>
              </a:spcAft>
              <a:buSzPts val="2208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6000" lvl="0" indent="-165792" algn="l" rtl="0">
              <a:spcBef>
                <a:spcPts val="0"/>
              </a:spcBef>
              <a:spcAft>
                <a:spcPts val="0"/>
              </a:spcAft>
              <a:buSzPts val="2208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6000" lvl="0" indent="-200844" algn="l" rtl="0"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2"/>
          </p:nvPr>
        </p:nvSpPr>
        <p:spPr>
          <a:xfrm>
            <a:off x="6464800" y="2228000"/>
            <a:ext cx="5373300" cy="4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dirty="0"/>
          </a:p>
          <a:p>
            <a:pPr marL="630000" lvl="1" indent="-341052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purpose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academic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writing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0000" lvl="1" indent="-353244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academic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writing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0000" lvl="1" indent="-353244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How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start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writing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0000" lvl="1" indent="-353244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How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long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should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it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be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0000" lvl="1" indent="-353244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are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types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academic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writing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0000" lvl="1" indent="-353244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relationship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between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writing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reading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8"/>
              <a:buFont typeface="Noto Sans Symbols"/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208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БИБЛИОГРФИЯЛЫҚ АННОТАЦИЯ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529317" y="2610581"/>
            <a:ext cx="1112277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27051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Аннотацияланған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библиография (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библиографиялық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түйіндеме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зерттеу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жүргізудегі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алғашқы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қадам</a:t>
            </a:r>
            <a:endParaRPr sz="2400" dirty="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Мақсаты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 dirty="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2400"/>
              <a:buFont typeface="Arial"/>
              <a:buChar char="•"/>
            </a:pP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зерттеу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тақырыбы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бойынша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дереккөздермен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танысады</a:t>
            </a:r>
            <a:endParaRPr sz="2400" dirty="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2400"/>
              <a:buFont typeface="Arial"/>
              <a:buChar char="•"/>
            </a:pP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Барлық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дереккөздерді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анықтамалық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құжатқа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біріктіреді</a:t>
            </a:r>
            <a:endParaRPr sz="2400" dirty="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2400"/>
              <a:buFont typeface="Arial"/>
              <a:buChar char="•"/>
            </a:pP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Жазатын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 smtClean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эссесінде</a:t>
            </a:r>
            <a:r>
              <a:rPr lang="ru-RU" sz="2400" dirty="0" smtClean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идеялар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мен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аргументерді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қалай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қолданатынын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түсінеді</a:t>
            </a:r>
            <a:endParaRPr sz="2400" dirty="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2400"/>
              <a:buFont typeface="Arial"/>
              <a:buChar char="•"/>
            </a:pP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Тезисін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жазады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жетілдіреді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2400"/>
              <a:buFont typeface="Arial"/>
              <a:buChar char="•"/>
            </a:pP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Эссенің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алғашқы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кейінгі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нұсқаларын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жоспарлауды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жазуды</a:t>
            </a:r>
            <a:r>
              <a:rPr lang="ru-RU" sz="2400" dirty="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-RU" sz="2400" dirty="0" err="1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жеңілдетеді</a:t>
            </a:r>
            <a:r>
              <a:rPr lang="ru-RU" sz="2400" dirty="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800012" y="720693"/>
            <a:ext cx="11029616" cy="70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ru-RU"/>
              <a:t>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ҚАЛЫПТАСТЫРУШЫ БАҒАЛАУДЫҢ ҚАДАМДАРЫ</a:t>
            </a:r>
            <a:endParaRPr sz="2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225233" y="2464093"/>
            <a:ext cx="11491274" cy="306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Оқытушымен жеке кездесіп соңғы жасаған өзгерістерін көрсетеді. 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Кері байланыс яғни оқытушының кеңестерін ескеріп, соңғы нұсқасын жазады.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 жұмысты тапсырады. </a:t>
            </a:r>
            <a:r>
              <a:rPr lang="ru-RU" sz="2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Бағаланатын осы соңғы нұсқасы.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 txBox="1">
            <a:spLocks noGrp="1"/>
          </p:cNvSpPr>
          <p:nvPr>
            <p:ph type="title"/>
          </p:nvPr>
        </p:nvSpPr>
        <p:spPr>
          <a:xfrm>
            <a:off x="800012" y="720693"/>
            <a:ext cx="11029616" cy="70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ТҰЖЫРЫМ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26"/>
          <p:cNvSpPr/>
          <p:nvPr/>
        </p:nvSpPr>
        <p:spPr>
          <a:xfrm>
            <a:off x="168014" y="1788506"/>
            <a:ext cx="11348861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Жазылым -Академиялық қазақ тілі курсының аса маңызды міндеттерінің бірі.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 бағаланатын және бағаланбайтын тапсырмалардан тұрады.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Жазылым үздіксіз-үдеріс.  Ол қарапайым парафраза жасаудан басталып, зерттеу эссе жазуға әкелетін қадамдарды қамтиды.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Жазылым - оқылым мен қатар жүретін жұмыс.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Жазылым жұмысында кері байланыс маңызды болып табылады.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Жазылым жұмысы дұрыс ұйымдастырылса, қазақ тілінің ғылыми стилінде сауатты, қисынды, жүйелі академиялық мәтін жазуға әкеледі.</a:t>
            </a:r>
            <a:endParaRPr/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Шешуді қажет ететін мәселелер: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Студенттердің сауаттылығын дамытуға көп уақыт бөлу керек;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Қазақ тіліндегі заман талабына сай  зерттеу еңбектердің аздығы;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ПАЙДАЛАНҒАН ӘДЕБИЕТ                                    SOURCES</a:t>
            </a: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63" name="Google Shape;263;p27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237744" algn="l" rtl="0">
              <a:spcBef>
                <a:spcPts val="0"/>
              </a:spcBef>
              <a:spcAft>
                <a:spcPts val="0"/>
              </a:spcAft>
              <a:buSzPts val="1656"/>
              <a:buFont typeface="Gill Sans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208"/>
              <a:buFont typeface="Gill Sans"/>
              <a:buAutoNum type="arabicPeriod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Framework for the Curriculum of KazLT (Prepared by: Funda Güven)February 18, 2020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2208"/>
              <a:buFont typeface="Gill Sans"/>
              <a:buAutoNum type="arabicPeriod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Heather Melloy  Кеңестері. Презентациялары.2019 ж.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08"/>
              <a:buFont typeface="Gill Sans"/>
              <a:buAutoNum type="arabicPeriod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З.С. Күзекова «Қазақ тілінің практикумы». Астана, 2010 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08"/>
              <a:buFont typeface="Gill Sans"/>
              <a:buAutoNum type="arabicPeriod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Е.Т. Оспан «Академиялық жазылым негіздері». Алматы, 2020</a:t>
            </a:r>
            <a:endParaRPr/>
          </a:p>
          <a:p>
            <a:pPr marL="342900" lvl="0" indent="-202692" algn="l" rtl="0">
              <a:spcBef>
                <a:spcPts val="0"/>
              </a:spcBef>
              <a:spcAft>
                <a:spcPts val="0"/>
              </a:spcAft>
              <a:buSzPts val="2208"/>
              <a:buFont typeface="Gill Sans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180594" algn="l" rtl="0">
              <a:spcBef>
                <a:spcPts val="360"/>
              </a:spcBef>
              <a:spcAft>
                <a:spcPts val="0"/>
              </a:spcAft>
              <a:buSzPts val="1656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3048000" y="2347166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ru-RU"/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8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72"/>
              <a:buNone/>
            </a:pPr>
            <a:endParaRPr/>
          </a:p>
        </p:txBody>
      </p:sp>
      <p:sp>
        <p:nvSpPr>
          <p:cNvPr id="271" name="Google Shape;271;p28"/>
          <p:cNvSpPr/>
          <p:nvPr/>
        </p:nvSpPr>
        <p:spPr>
          <a:xfrm>
            <a:off x="804672" y="4630222"/>
            <a:ext cx="10582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Назарларыңызға рахмет!</a:t>
            </a:r>
            <a:endParaRPr sz="36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АКАДЕМИЯЛЫҚ ЖАЗЫЛЫМНЫҢ МАҚСАТЫ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575894" y="2279068"/>
            <a:ext cx="1102961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Студенттердің белгілі бір мамандық немесе белгілі бір кәсіби сала бойынша ғылыми еңбектерді оқып, жазбаша талдай алуы, пікір білдіруі және өз зерттеуін жасап, көпшілікке жазбаша түрде ұсыну.  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АКАДЕМИЯЛЫҚ ЖАЗЫЛЫМ ДЕГЕНІМІЗ НЕ?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575894" y="2279068"/>
            <a:ext cx="1102961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Академиялық жазылым дегеніміз-ғылыми стильде жазылым әрекетін меңгерту.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Ғылыми стильдің ерекшелігі-  объективтілік, қисын(логика), жүйелілік және бұрынғы зерттеулерге сілтеме жасау.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ҒЫЛЫМИ СТИЛЬДІҢ ТҮРЛЕРІ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404443" y="2269543"/>
            <a:ext cx="11416081" cy="263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Таза ғылыми стиль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Ғылыми оқулық стилі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Ғылыми көпшілік стиль</a:t>
            </a:r>
            <a:endParaRPr/>
          </a:p>
          <a:p>
            <a:pPr marL="342900" marR="0" lvl="0" indent="-165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ҚАНША ЖАЗҒАН ДҰРЫС?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504690" y="2434201"/>
            <a:ext cx="11100819" cy="502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Бағаланатын жазылым жұмыстары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Cиллабус бойынша:  Жазылым:  </a:t>
            </a: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4000-4500 cөз 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Аргументті эссе -700-750 (10%)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Зерттеу эссе -1000-1100 (15%)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бақылау жұмыс 500+500 = 1000 (20%)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Көркем шығарма талдауы-1000(15%)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Емтихан -1000 (10%)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Барлы</a:t>
            </a: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ғы-60 %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-190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ЖАЗУДЫ НЕДЕН БАСТАУ КЕРЕК,  ҚАНША ЖАЗҒАН ДҰРЫС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235670" y="2434201"/>
            <a:ext cx="11606706" cy="3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Жазылымды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тез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үйренудің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шарты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студент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сөйлесе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басқа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студенттермен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талқыласа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-75-90% 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үйренеді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тақырып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бойынша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 минут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талқылау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жазу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Сұрақ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қою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сосын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жазу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8975" y="3784775"/>
            <a:ext cx="3996525" cy="2673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ЖАЗУ КҮНДЕЛІКТІ ДАҒДЫҒА АЙНАЛУ КЕРЕК, БІРАҚ БАҒАЛАУ МІНДЕТТІ ЕМЕС</a:t>
            </a:r>
            <a:b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203032" y="2387067"/>
            <a:ext cx="11100819" cy="470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Силлабус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бойынша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сұрақтарға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жауап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жазу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8001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Сабақта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үйренгені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туралы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жазу</a:t>
            </a:r>
            <a:endParaRPr dirty="0"/>
          </a:p>
          <a:p>
            <a:pPr marL="8001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Қате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жіберген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жерлері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бойынша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күніне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1-2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сөйлемнен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жазылым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тапсырмасын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беру.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190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190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ЖАЗУ КҮНДЕЛІКТІ ДАҒДЫҒА АЙНАЛУ КЕРЕК, БІРАҚ БАҒАЛАУ МІНДЕТТІ ЕМЕС</a:t>
            </a:r>
            <a:b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254524" y="2581276"/>
            <a:ext cx="11636735" cy="42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Бағаланбайтын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тапсырмалар</a:t>
            </a:r>
            <a:endParaRPr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Парафраза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жасауға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жаттықтыру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AutoNum type="alphaLcPeriod"/>
            </a:pP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тақырыптағы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таныс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емес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сөздерге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парафраза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жасау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AutoNum type="alphaLcPeriod"/>
            </a:pP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оқылымнан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сөйлем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беріп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оларға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парафраза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жасату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800100" marR="0" lvl="1" indent="-190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190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988</Words>
  <Application>Microsoft Office PowerPoint</Application>
  <PresentationFormat>Widescreen</PresentationFormat>
  <Paragraphs>175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Noto Sans Symbols</vt:lpstr>
      <vt:lpstr>Calibri</vt:lpstr>
      <vt:lpstr>Times New Roman</vt:lpstr>
      <vt:lpstr>Gill Sans</vt:lpstr>
      <vt:lpstr>Arial</vt:lpstr>
      <vt:lpstr>Дивиденд</vt:lpstr>
      <vt:lpstr> АКАДЕМИЯЛЫҚ ҚАЗАҚ ТІЛІ ІІ КУРСЫНДАҒЫ ЖАЗЫЛЫМ ТАПСЫРМАЛАРЫ    </vt:lpstr>
      <vt:lpstr>ЖОСПАР                                               PLAN</vt:lpstr>
      <vt:lpstr>АКАДЕМИЯЛЫҚ ЖАЗЫЛЫМНЫҢ МАҚСАТЫ</vt:lpstr>
      <vt:lpstr>АКАДЕМИЯЛЫҚ ЖАЗЫЛЫМ ДЕГЕНІМІЗ НЕ?</vt:lpstr>
      <vt:lpstr>ҒЫЛЫМИ СТИЛЬДІҢ ТҮРЛЕРІ </vt:lpstr>
      <vt:lpstr>ҚАНША ЖАЗҒАН ДҰРЫС?</vt:lpstr>
      <vt:lpstr>ЖАЗУДЫ НЕДЕН БАСТАУ КЕРЕК,  ҚАНША ЖАЗҒАН ДҰРЫС</vt:lpstr>
      <vt:lpstr>ЖАЗУ КҮНДЕЛІКТІ ДАҒДЫҒА АЙНАЛУ КЕРЕК, БІРАҚ БАҒАЛАУ МІНДЕТТІ ЕМЕС </vt:lpstr>
      <vt:lpstr>ЖАЗУ КҮНДЕЛІКТІ ДАҒДЫҒА АЙНАЛУ КЕРЕК, БІРАҚ БАҒАЛАУ МІНДЕТТІ ЕМЕС </vt:lpstr>
      <vt:lpstr> Парафразаның түрлері </vt:lpstr>
      <vt:lpstr> ЖАЗЫЛЫМНЫҢ  ГРАММАТИКАЛЫҚ ТАҚЫРЫПТАРМЕН БАЙЛАНЫСЫ</vt:lpstr>
      <vt:lpstr> </vt:lpstr>
      <vt:lpstr> ЖАЗЫЛЫМНЫҢ  ГРАММАТИКАЛЫҚ ТАҚЫРЫПТАРМЕН БАЙЛАНЫСЫ</vt:lpstr>
      <vt:lpstr>ӨНІМДІ ЖАТТЫҒУЛАР </vt:lpstr>
      <vt:lpstr> ЖЫЛДАМ ЖАЗУҒА ДАҒДЫЛАНДЫРУ</vt:lpstr>
      <vt:lpstr> ӘР ТҮРЛІ ТАҚЫРЫП БОЙЫНША ЕРКІН ЖАЗУ</vt:lpstr>
      <vt:lpstr>ЖАЗУ КҮНДЕЛІКТІ ДАҒДЫҒА АЙНАЛУ КЕРЕК, БІРАҚ БАҒАЛАУ МІНДЕТТІ ЕМЕС </vt:lpstr>
      <vt:lpstr> ФОРМАСЫНА ҚАРАЙ ЖАЗЫЛЫМНЫҢ ТҮРЛЕРІ </vt:lpstr>
      <vt:lpstr> ҚАЛЫПТАСТЫРУШЫ( ҮЙРЕТЕТІН)  ЖАЗЫЛЫМ </vt:lpstr>
      <vt:lpstr>БИБЛИОГРФИЯЛЫҚ АННОТАЦИЯ </vt:lpstr>
      <vt:lpstr> ҚАЛЫПТАСТЫРУШЫ БАҒАЛАУДЫҢ ҚАДАМДАРЫ</vt:lpstr>
      <vt:lpstr>ТҰЖЫРЫМ</vt:lpstr>
      <vt:lpstr>    ПАЙДАЛАНҒАН ӘДЕБИЕТ                                    SOURCES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АКАДЕМИЯЛЫҚ ҚАЗАҚ ТІЛІ ІІ КУРСЫНДАҒЫ ЖАЗЫЛЫМ ТАПСЫРМАЛАРЫ</dc:title>
  <dc:creator>Bakyt Akbuzauova</dc:creator>
  <cp:lastModifiedBy>Aidar Balabekov</cp:lastModifiedBy>
  <cp:revision>8</cp:revision>
  <dcterms:created xsi:type="dcterms:W3CDTF">2017-09-14T03:55:32Z</dcterms:created>
  <dcterms:modified xsi:type="dcterms:W3CDTF">2023-11-19T10:29:30Z</dcterms:modified>
</cp:coreProperties>
</file>