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Rockwell" panose="02060603020205020403" pitchFamily="18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Josefin Slab Thin" panose="020B0604020202020204" charset="0"/>
      <p:regular r:id="rId37"/>
      <p:bold r:id="rId38"/>
      <p:italic r:id="rId39"/>
      <p:boldItalic r:id="rId40"/>
    </p:embeddedFont>
    <p:embeddedFont>
      <p:font typeface="Raleway Thin" panose="020B0203030101060003" pitchFamily="34" charset="-52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  <p:embeddedFont>
      <p:font typeface="Fira Sans Extra Condensed Medium" panose="020B0604020202020204" charset="0"/>
      <p:regular r:id="rId49"/>
      <p:bold r:id="rId50"/>
      <p:italic r:id="rId51"/>
      <p:boldItalic r:id="rId52"/>
    </p:embeddedFont>
    <p:embeddedFont>
      <p:font typeface="Comfortaa" panose="020B0604020202020204" charset="0"/>
      <p:regular r:id="rId53"/>
      <p:bold r:id="rId54"/>
    </p:embeddedFont>
    <p:embeddedFont>
      <p:font typeface="Josefin Sans" panose="020B0604020202020204" charset="0"/>
      <p:regular r:id="rId55"/>
      <p:bold r:id="rId56"/>
      <p:italic r:id="rId57"/>
      <p:boldItalic r:id="rId58"/>
    </p:embeddedFont>
    <p:embeddedFont>
      <p:font typeface="Georgia" panose="02040502050405020303" pitchFamily="18" charset="0"/>
      <p:regular r:id="rId59"/>
      <p:bold r:id="rId60"/>
      <p:italic r:id="rId61"/>
      <p:boldItalic r:id="rId62"/>
    </p:embeddedFont>
    <p:embeddedFont>
      <p:font typeface="Josefin Slab" panose="020B0604020202020204" charset="0"/>
      <p:regular r:id="rId63"/>
      <p:bold r:id="rId64"/>
      <p:italic r:id="rId65"/>
      <p:boldItalic r:id="rId66"/>
    </p:embeddedFont>
    <p:embeddedFont>
      <p:font typeface="Raleway" panose="020B0503030101060003" pitchFamily="34" charset="-52"/>
      <p:regular r:id="rId67"/>
      <p:bold r:id="rId68"/>
      <p:italic r:id="rId69"/>
      <p:boldItalic r:id="rId70"/>
    </p:embeddedFont>
    <p:embeddedFont>
      <p:font typeface="Playfair Display" panose="020B0604020202020204" charset="-52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9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02" y="84"/>
      </p:cViewPr>
      <p:guideLst>
        <p:guide pos="2880"/>
        <p:guide orient="horz"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font" Target="fonts/font36.fntdata"/><Relationship Id="rId68" Type="http://schemas.openxmlformats.org/officeDocument/2006/relationships/font" Target="fonts/font41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4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66" Type="http://schemas.openxmlformats.org/officeDocument/2006/relationships/font" Target="fonts/font39.fntdata"/><Relationship Id="rId74" Type="http://schemas.openxmlformats.org/officeDocument/2006/relationships/font" Target="fonts/font4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font" Target="fonts/font3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font" Target="fonts/font38.fntdata"/><Relationship Id="rId73" Type="http://schemas.openxmlformats.org/officeDocument/2006/relationships/font" Target="fonts/font46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font" Target="fonts/font37.fntdata"/><Relationship Id="rId69" Type="http://schemas.openxmlformats.org/officeDocument/2006/relationships/font" Target="fonts/font42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72" Type="http://schemas.openxmlformats.org/officeDocument/2006/relationships/font" Target="fonts/font4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67" Type="http://schemas.openxmlformats.org/officeDocument/2006/relationships/font" Target="fonts/font40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font" Target="fonts/font35.fntdata"/><Relationship Id="rId70" Type="http://schemas.openxmlformats.org/officeDocument/2006/relationships/font" Target="fonts/font43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8971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5b1d00db2_1_1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5b1d00db2_1_1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5b1d00db2_1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95b1d00db2_1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662319ce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9662319ce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662319ce7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9662319ce7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662319ce7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9662319ce7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662319ce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9662319ce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5b1d00db2_1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5b1d00db2_1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5b1d00db2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95b1d00db2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95b1d00db2_1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95b1d00db2_1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5b1d00db2_1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95b1d00db2_1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95b1d00db2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95b1d00db2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bda1eaa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bda1eaa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95b1d00db2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g95b1d00db2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5b1d00db2_6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5b1d00db2_6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662319ce7_2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662319ce7_2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5b1d00db2_1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5b1d00db2_1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5b1d00db2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95b1d00db2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5b1d00db2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95b1d00db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5b1d00db2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5b1d00db2_0_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95b1d00db2_1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95b1d00db2_1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0150" y="2020088"/>
            <a:ext cx="8183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3600"/>
              <a:buFont typeface="Josefin Sans"/>
              <a:buNone/>
              <a:defRPr sz="3600" b="1">
                <a:solidFill>
                  <a:srgbClr val="338987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5200"/>
              <a:buNone/>
              <a:defRPr sz="5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43850" y="2379913"/>
            <a:ext cx="46563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 Thin"/>
              <a:buNone/>
              <a:defRPr sz="1400">
                <a:solidFill>
                  <a:srgbClr val="338987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"/>
              <a:buNone/>
              <a:defRPr sz="1400">
                <a:solidFill>
                  <a:srgbClr val="338987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321790" y="-9925"/>
            <a:ext cx="1299900" cy="51885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0" y="1652100"/>
            <a:ext cx="4017300" cy="24465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2800"/>
              <a:buNone/>
              <a:defRPr>
                <a:solidFill>
                  <a:srgbClr val="FDF3E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1_1_2_1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2"/>
          <p:cNvSpPr/>
          <p:nvPr/>
        </p:nvSpPr>
        <p:spPr>
          <a:xfrm>
            <a:off x="3429000" y="1652100"/>
            <a:ext cx="5715000" cy="24465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subTitle" idx="1"/>
          </p:nvPr>
        </p:nvSpPr>
        <p:spPr>
          <a:xfrm>
            <a:off x="3731150" y="1983150"/>
            <a:ext cx="5031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200"/>
              <a:buNone/>
              <a:defRPr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ctrTitle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311700" y="10075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311703" y="1803575"/>
            <a:ext cx="39999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2"/>
          </p:nvPr>
        </p:nvSpPr>
        <p:spPr>
          <a:xfrm>
            <a:off x="4832403" y="1803475"/>
            <a:ext cx="39999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5267" y="-228687"/>
            <a:ext cx="2458870" cy="130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577" y="2099128"/>
            <a:ext cx="3321791" cy="326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ctrTitle"/>
          </p:nvPr>
        </p:nvSpPr>
        <p:spPr>
          <a:xfrm>
            <a:off x="758706" y="26550"/>
            <a:ext cx="3787200" cy="31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 b="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1"/>
          </p:nvPr>
        </p:nvSpPr>
        <p:spPr>
          <a:xfrm>
            <a:off x="758700" y="3348475"/>
            <a:ext cx="2371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TITLE_AND_BODY_1">
    <p:bg>
      <p:bgPr>
        <a:solidFill>
          <a:schemeClr val="dk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FBFBF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>
            <a:spLocks noGrp="1"/>
          </p:cNvSpPr>
          <p:nvPr>
            <p:ph type="pic" idx="3"/>
          </p:nvPr>
        </p:nvSpPr>
        <p:spPr>
          <a:xfrm>
            <a:off x="3048002" y="0"/>
            <a:ext cx="3048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FBFBF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in Slide">
  <p:cSld name="9_Main Slide">
    <p:bg>
      <p:bgPr>
        <a:solidFill>
          <a:srgbClr val="F2F2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>
            <a:spLocks noGrp="1"/>
          </p:cNvSpPr>
          <p:nvPr>
            <p:ph type="pic" idx="2"/>
          </p:nvPr>
        </p:nvSpPr>
        <p:spPr>
          <a:xfrm>
            <a:off x="3812728" y="1382012"/>
            <a:ext cx="1190400" cy="119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>
            <a:spLocks noGrp="1"/>
          </p:cNvSpPr>
          <p:nvPr>
            <p:ph type="pic" idx="3"/>
          </p:nvPr>
        </p:nvSpPr>
        <p:spPr>
          <a:xfrm>
            <a:off x="5148634" y="1382012"/>
            <a:ext cx="1190400" cy="237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>
            <a:spLocks noGrp="1"/>
          </p:cNvSpPr>
          <p:nvPr>
            <p:ph type="pic" idx="4"/>
          </p:nvPr>
        </p:nvSpPr>
        <p:spPr>
          <a:xfrm>
            <a:off x="6482109" y="1382012"/>
            <a:ext cx="1190400" cy="119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>
            <a:spLocks noGrp="1"/>
          </p:cNvSpPr>
          <p:nvPr>
            <p:ph type="pic" idx="5"/>
          </p:nvPr>
        </p:nvSpPr>
        <p:spPr>
          <a:xfrm>
            <a:off x="7813229" y="1382012"/>
            <a:ext cx="1190400" cy="1190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Char char="•"/>
              <a:defRPr sz="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602214" y="8701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602213" y="12851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602224" y="520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3"/>
          </p:nvPr>
        </p:nvSpPr>
        <p:spPr>
          <a:xfrm>
            <a:off x="4899589" y="8667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4"/>
          </p:nvPr>
        </p:nvSpPr>
        <p:spPr>
          <a:xfrm>
            <a:off x="4899584" y="12798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5" hasCustomPrompt="1"/>
          </p:nvPr>
        </p:nvSpPr>
        <p:spPr>
          <a:xfrm>
            <a:off x="4899599" y="5172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6"/>
          </p:nvPr>
        </p:nvSpPr>
        <p:spPr>
          <a:xfrm>
            <a:off x="2602214" y="39184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7"/>
          </p:nvPr>
        </p:nvSpPr>
        <p:spPr>
          <a:xfrm>
            <a:off x="2602213" y="43315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8" hasCustomPrompt="1"/>
          </p:nvPr>
        </p:nvSpPr>
        <p:spPr>
          <a:xfrm>
            <a:off x="2602224" y="35689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9"/>
          </p:nvPr>
        </p:nvSpPr>
        <p:spPr>
          <a:xfrm>
            <a:off x="4899589" y="39184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3"/>
          </p:nvPr>
        </p:nvSpPr>
        <p:spPr>
          <a:xfrm>
            <a:off x="4899588" y="43334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None/>
              <a:defRPr sz="10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4" hasCustomPrompt="1"/>
          </p:nvPr>
        </p:nvSpPr>
        <p:spPr>
          <a:xfrm>
            <a:off x="4899599" y="35689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>
                <a:solidFill>
                  <a:srgbClr val="3389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Font typeface="Fira Sans Extra Condensed Medium"/>
              <a:buNone/>
              <a:defRPr sz="4800">
                <a:solidFill>
                  <a:srgbClr val="33898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/>
          <p:nvPr/>
        </p:nvSpPr>
        <p:spPr>
          <a:xfrm>
            <a:off x="219000" y="1953395"/>
            <a:ext cx="8706000" cy="1238400"/>
          </a:xfrm>
          <a:prstGeom prst="rect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0" y="2063077"/>
            <a:ext cx="9144000" cy="997500"/>
          </a:xfrm>
          <a:prstGeom prst="rect">
            <a:avLst/>
          </a:prstGeom>
          <a:solidFill>
            <a:srgbClr val="A6B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5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296125" y="321150"/>
            <a:ext cx="4092300" cy="4501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4729400" y="321150"/>
            <a:ext cx="4092300" cy="4501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1176463" y="1713125"/>
            <a:ext cx="23316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1176475" y="2187425"/>
            <a:ext cx="23316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2"/>
          </p:nvPr>
        </p:nvSpPr>
        <p:spPr>
          <a:xfrm>
            <a:off x="5609738" y="1713125"/>
            <a:ext cx="23316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3"/>
          </p:nvPr>
        </p:nvSpPr>
        <p:spPr>
          <a:xfrm>
            <a:off x="5609750" y="2187450"/>
            <a:ext cx="23316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-2575" y="-15925"/>
            <a:ext cx="6279600" cy="515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701600" y="2702675"/>
            <a:ext cx="3226200" cy="1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35721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ITLE_ONLY_1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/>
          <p:nvPr/>
        </p:nvSpPr>
        <p:spPr>
          <a:xfrm>
            <a:off x="-39875" y="-11975"/>
            <a:ext cx="4611900" cy="519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33913" y="1778850"/>
            <a:ext cx="1787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733913" y="3196350"/>
            <a:ext cx="1787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 idx="2"/>
          </p:nvPr>
        </p:nvSpPr>
        <p:spPr>
          <a:xfrm>
            <a:off x="2696838" y="1778850"/>
            <a:ext cx="1787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3"/>
          </p:nvPr>
        </p:nvSpPr>
        <p:spPr>
          <a:xfrm>
            <a:off x="2696838" y="3196350"/>
            <a:ext cx="1787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4"/>
          </p:nvPr>
        </p:nvSpPr>
        <p:spPr>
          <a:xfrm>
            <a:off x="4659763" y="1778850"/>
            <a:ext cx="1787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5"/>
          </p:nvPr>
        </p:nvSpPr>
        <p:spPr>
          <a:xfrm>
            <a:off x="4659763" y="3196350"/>
            <a:ext cx="1787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 idx="6"/>
          </p:nvPr>
        </p:nvSpPr>
        <p:spPr>
          <a:xfrm>
            <a:off x="6622688" y="1778850"/>
            <a:ext cx="1787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7"/>
          </p:nvPr>
        </p:nvSpPr>
        <p:spPr>
          <a:xfrm>
            <a:off x="6622688" y="3196350"/>
            <a:ext cx="1787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8"/>
          </p:nvPr>
        </p:nvSpPr>
        <p:spPr>
          <a:xfrm>
            <a:off x="701675" y="1260050"/>
            <a:ext cx="18519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 idx="9"/>
          </p:nvPr>
        </p:nvSpPr>
        <p:spPr>
          <a:xfrm>
            <a:off x="6590450" y="1260050"/>
            <a:ext cx="18519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 idx="13"/>
          </p:nvPr>
        </p:nvSpPr>
        <p:spPr>
          <a:xfrm>
            <a:off x="4611400" y="1260050"/>
            <a:ext cx="18519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 idx="14"/>
          </p:nvPr>
        </p:nvSpPr>
        <p:spPr>
          <a:xfrm>
            <a:off x="2656538" y="1260050"/>
            <a:ext cx="18519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5280900" y="277200"/>
            <a:ext cx="3863100" cy="4589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5976000" y="1445100"/>
            <a:ext cx="2472900" cy="2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286800" y="280450"/>
            <a:ext cx="46506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1"/>
          </p:nvPr>
        </p:nvSpPr>
        <p:spPr>
          <a:xfrm>
            <a:off x="701600" y="1556900"/>
            <a:ext cx="20976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2"/>
          </p:nvPr>
        </p:nvSpPr>
        <p:spPr>
          <a:xfrm>
            <a:off x="701600" y="2431825"/>
            <a:ext cx="34527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ONE_COLUMN_TEXT_1_1_1">
    <p:bg>
      <p:bgPr>
        <a:solidFill>
          <a:schemeClr val="l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title" idx="2"/>
          </p:nvPr>
        </p:nvSpPr>
        <p:spPr>
          <a:xfrm>
            <a:off x="1288000" y="1829125"/>
            <a:ext cx="1787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subTitle" idx="1"/>
          </p:nvPr>
        </p:nvSpPr>
        <p:spPr>
          <a:xfrm>
            <a:off x="1288000" y="2248700"/>
            <a:ext cx="178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title" idx="3"/>
          </p:nvPr>
        </p:nvSpPr>
        <p:spPr>
          <a:xfrm>
            <a:off x="3678300" y="1829000"/>
            <a:ext cx="1787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4"/>
          </p:nvPr>
        </p:nvSpPr>
        <p:spPr>
          <a:xfrm>
            <a:off x="3678300" y="2248700"/>
            <a:ext cx="178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5"/>
          </p:nvPr>
        </p:nvSpPr>
        <p:spPr>
          <a:xfrm>
            <a:off x="6068600" y="1829000"/>
            <a:ext cx="1787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6"/>
          </p:nvPr>
        </p:nvSpPr>
        <p:spPr>
          <a:xfrm>
            <a:off x="6068600" y="2248700"/>
            <a:ext cx="178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7"/>
          </p:nvPr>
        </p:nvSpPr>
        <p:spPr>
          <a:xfrm>
            <a:off x="1288000" y="3271725"/>
            <a:ext cx="1787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subTitle" idx="8"/>
          </p:nvPr>
        </p:nvSpPr>
        <p:spPr>
          <a:xfrm>
            <a:off x="1288000" y="3691300"/>
            <a:ext cx="178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9"/>
          </p:nvPr>
        </p:nvSpPr>
        <p:spPr>
          <a:xfrm>
            <a:off x="3678300" y="3271600"/>
            <a:ext cx="1787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subTitle" idx="13"/>
          </p:nvPr>
        </p:nvSpPr>
        <p:spPr>
          <a:xfrm>
            <a:off x="3678300" y="3691300"/>
            <a:ext cx="178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14"/>
          </p:nvPr>
        </p:nvSpPr>
        <p:spPr>
          <a:xfrm>
            <a:off x="6068600" y="3271600"/>
            <a:ext cx="17874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5"/>
          </p:nvPr>
        </p:nvSpPr>
        <p:spPr>
          <a:xfrm>
            <a:off x="6068600" y="3691300"/>
            <a:ext cx="17874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/>
          <p:nvPr/>
        </p:nvSpPr>
        <p:spPr>
          <a:xfrm>
            <a:off x="6227805" y="0"/>
            <a:ext cx="2916300" cy="5143500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2" sy="89002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8"/>
          <p:cNvSpPr>
            <a:spLocks noGrp="1"/>
          </p:cNvSpPr>
          <p:nvPr>
            <p:ph type="pic" idx="2"/>
          </p:nvPr>
        </p:nvSpPr>
        <p:spPr>
          <a:xfrm>
            <a:off x="0" y="0"/>
            <a:ext cx="6227700" cy="51435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9E3611"/>
              </a:buClr>
              <a:buSzPts val="20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8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5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E3611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9E3611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1"/>
          </p:nvPr>
        </p:nvSpPr>
        <p:spPr>
          <a:xfrm>
            <a:off x="6412230" y="1817370"/>
            <a:ext cx="2400300" cy="24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9E361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219" name="Google Shape;219;p28"/>
          <p:cNvGrpSpPr/>
          <p:nvPr/>
        </p:nvGrpSpPr>
        <p:grpSpPr>
          <a:xfrm>
            <a:off x="8551294" y="4672261"/>
            <a:ext cx="342938" cy="342938"/>
            <a:chOff x="11361456" y="6195813"/>
            <a:chExt cx="548700" cy="548700"/>
          </a:xfrm>
        </p:grpSpPr>
        <p:sp>
          <p:nvSpPr>
            <p:cNvPr id="220" name="Google Shape;220;p28"/>
            <p:cNvSpPr/>
            <p:nvPr/>
          </p:nvSpPr>
          <p:spPr>
            <a:xfrm>
              <a:off x="11361456" y="6195813"/>
              <a:ext cx="548700" cy="54870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4997" sy="84997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1396488" y="6230844"/>
              <a:ext cx="478500" cy="47850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/>
            </a:lvl1pPr>
            <a:lvl2pPr marL="0" lvl="1" indent="0" algn="ctr" rtl="0">
              <a:spcBef>
                <a:spcPts val="0"/>
              </a:spcBef>
              <a:buNone/>
              <a:defRPr sz="1100"/>
            </a:lvl2pPr>
            <a:lvl3pPr marL="0" lvl="2" indent="0" algn="ctr" rtl="0">
              <a:spcBef>
                <a:spcPts val="0"/>
              </a:spcBef>
              <a:buNone/>
              <a:defRPr sz="1100"/>
            </a:lvl3pPr>
            <a:lvl4pPr marL="0" lvl="3" indent="0" algn="ctr" rtl="0">
              <a:spcBef>
                <a:spcPts val="0"/>
              </a:spcBef>
              <a:buNone/>
              <a:defRPr sz="1100"/>
            </a:lvl4pPr>
            <a:lvl5pPr marL="0" lvl="4" indent="0" algn="ctr" rtl="0">
              <a:spcBef>
                <a:spcPts val="0"/>
              </a:spcBef>
              <a:buNone/>
              <a:defRPr sz="1100"/>
            </a:lvl5pPr>
            <a:lvl6pPr marL="0" lvl="5" indent="0" algn="ctr" rtl="0">
              <a:spcBef>
                <a:spcPts val="0"/>
              </a:spcBef>
              <a:buNone/>
              <a:defRPr sz="1100"/>
            </a:lvl6pPr>
            <a:lvl7pPr marL="0" lvl="6" indent="0" algn="ctr" rtl="0">
              <a:spcBef>
                <a:spcPts val="0"/>
              </a:spcBef>
              <a:buNone/>
              <a:defRPr sz="1100"/>
            </a:lvl7pPr>
            <a:lvl8pPr marL="0" lvl="7" indent="0" algn="ctr" rtl="0">
              <a:spcBef>
                <a:spcPts val="0"/>
              </a:spcBef>
              <a:buNone/>
              <a:defRPr sz="1100"/>
            </a:lvl8pPr>
            <a:lvl9pPr marL="0" lvl="8" indent="0" algn="ctr" rtl="0">
              <a:spcBef>
                <a:spcPts val="0"/>
              </a:spcBef>
              <a:buNone/>
              <a:defRPr sz="11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9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2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ITLE_AND_BODY_1_1">
    <p:bg>
      <p:bgPr>
        <a:solidFill>
          <a:schemeClr val="dk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4516675" y="0"/>
            <a:ext cx="4027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 idx="3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title" idx="5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5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788150" y="751850"/>
            <a:ext cx="3867300" cy="3643800"/>
          </a:xfrm>
          <a:prstGeom prst="rect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5155260" y="822700"/>
            <a:ext cx="30909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2800"/>
              <a:buNone/>
              <a:defRPr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115400" y="2760425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928100" y="618350"/>
            <a:ext cx="3597000" cy="3906900"/>
          </a:xfrm>
          <a:prstGeom prst="rect">
            <a:avLst/>
          </a:prstGeom>
          <a:solidFill>
            <a:srgbClr val="A6B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0"/>
            <a:ext cx="9144000" cy="1045500"/>
          </a:xfrm>
          <a:prstGeom prst="rect">
            <a:avLst/>
          </a:prstGeom>
          <a:solidFill>
            <a:srgbClr val="A6B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4098000"/>
            <a:ext cx="9144000" cy="1045500"/>
          </a:xfrm>
          <a:prstGeom prst="rect">
            <a:avLst/>
          </a:prstGeom>
          <a:solidFill>
            <a:srgbClr val="A6B8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5"/>
          <p:cNvCxnSpPr/>
          <p:nvPr/>
        </p:nvCxnSpPr>
        <p:spPr>
          <a:xfrm>
            <a:off x="829350" y="1479089"/>
            <a:ext cx="7485300" cy="0"/>
          </a:xfrm>
          <a:prstGeom prst="straightConnector1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45;p5"/>
          <p:cNvCxnSpPr/>
          <p:nvPr/>
        </p:nvCxnSpPr>
        <p:spPr>
          <a:xfrm>
            <a:off x="829350" y="3650700"/>
            <a:ext cx="7485300" cy="0"/>
          </a:xfrm>
          <a:prstGeom prst="straightConnector1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5"/>
          <p:cNvSpPr txBox="1">
            <a:spLocks noGrp="1"/>
          </p:cNvSpPr>
          <p:nvPr>
            <p:ph type="ctrTitle"/>
          </p:nvPr>
        </p:nvSpPr>
        <p:spPr>
          <a:xfrm>
            <a:off x="4785150" y="2783311"/>
            <a:ext cx="16230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 sz="12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23969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400"/>
              <a:buFont typeface="Josefin Slab Thin"/>
              <a:buNone/>
              <a:defRPr sz="1400">
                <a:solidFill>
                  <a:srgbClr val="338987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200"/>
              <a:buNone/>
              <a:defRPr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6101583" y="1133150"/>
            <a:ext cx="1407000" cy="4012200"/>
          </a:xfrm>
          <a:prstGeom prst="rect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1764800" y="1133150"/>
            <a:ext cx="1407000" cy="4012200"/>
          </a:xfrm>
          <a:prstGeom prst="rect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3704725" y="133500"/>
            <a:ext cx="1734600" cy="3643800"/>
          </a:xfrm>
          <a:prstGeom prst="rect">
            <a:avLst/>
          </a:prstGeom>
          <a:noFill/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530392" y="2638725"/>
            <a:ext cx="2055300" cy="22311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3548189" y="2638863"/>
            <a:ext cx="2055300" cy="22308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6558918" y="2638787"/>
            <a:ext cx="2055300" cy="22308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649092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ctrTitle"/>
          </p:nvPr>
        </p:nvSpPr>
        <p:spPr>
          <a:xfrm>
            <a:off x="248442" y="32698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ubTitle" idx="2"/>
          </p:nvPr>
        </p:nvSpPr>
        <p:spPr>
          <a:xfrm>
            <a:off x="6677568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ctrTitle" idx="3"/>
          </p:nvPr>
        </p:nvSpPr>
        <p:spPr>
          <a:xfrm>
            <a:off x="6276918" y="32698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ubTitle" idx="4"/>
          </p:nvPr>
        </p:nvSpPr>
        <p:spPr>
          <a:xfrm>
            <a:off x="3666842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100"/>
              <a:buNone/>
              <a:defRPr sz="11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ctrTitle" idx="5"/>
          </p:nvPr>
        </p:nvSpPr>
        <p:spPr>
          <a:xfrm>
            <a:off x="3266192" y="32698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600"/>
              <a:buNone/>
              <a:defRPr sz="16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ctrTitle" idx="6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3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1682050" y="1340375"/>
            <a:ext cx="7526100" cy="1486500"/>
          </a:xfrm>
          <a:prstGeom prst="rect">
            <a:avLst/>
          </a:prstGeom>
          <a:solidFill>
            <a:srgbClr val="FDF3E5"/>
          </a:solidFill>
          <a:ln w="19050" cap="flat" cmpd="sng">
            <a:solidFill>
              <a:srgbClr val="FDF3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-56225" y="3026125"/>
            <a:ext cx="7526100" cy="1486500"/>
          </a:xfrm>
          <a:prstGeom prst="rect">
            <a:avLst/>
          </a:prstGeom>
          <a:solidFill>
            <a:srgbClr val="FDF3E5"/>
          </a:solidFill>
          <a:ln w="19050" cap="flat" cmpd="sng">
            <a:solidFill>
              <a:srgbClr val="FDF3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"/>
          </p:nvPr>
        </p:nvSpPr>
        <p:spPr>
          <a:xfrm>
            <a:off x="3496225" y="1777412"/>
            <a:ext cx="4239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ctrTitle"/>
          </p:nvPr>
        </p:nvSpPr>
        <p:spPr>
          <a:xfrm>
            <a:off x="2166692" y="213325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2"/>
          </p:nvPr>
        </p:nvSpPr>
        <p:spPr>
          <a:xfrm>
            <a:off x="1614200" y="3472738"/>
            <a:ext cx="40317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ctrTitle" idx="3"/>
          </p:nvPr>
        </p:nvSpPr>
        <p:spPr>
          <a:xfrm>
            <a:off x="5124663" y="375831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600"/>
              <a:buNone/>
              <a:defRPr sz="16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ctrTitle" idx="4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6_1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ctrTitle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17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5045125" y="3196350"/>
            <a:ext cx="4123500" cy="1566900"/>
          </a:xfrm>
          <a:prstGeom prst="rect">
            <a:avLst/>
          </a:prstGeom>
          <a:solidFill>
            <a:srgbClr val="338987"/>
          </a:solidFill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6054575" y="4117388"/>
            <a:ext cx="22440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 hasCustomPrompt="1"/>
          </p:nvPr>
        </p:nvSpPr>
        <p:spPr>
          <a:xfrm>
            <a:off x="4285350" y="4176788"/>
            <a:ext cx="168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6000"/>
              <a:buNone/>
              <a:defRPr sz="6000">
                <a:solidFill>
                  <a:srgbClr val="FDF3E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9"/>
          <p:cNvSpPr/>
          <p:nvPr/>
        </p:nvSpPr>
        <p:spPr>
          <a:xfrm>
            <a:off x="0" y="506075"/>
            <a:ext cx="4123500" cy="1566900"/>
          </a:xfrm>
          <a:prstGeom prst="rect">
            <a:avLst/>
          </a:prstGeom>
          <a:solidFill>
            <a:srgbClr val="338987"/>
          </a:solidFill>
          <a:ln w="19050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2"/>
          </p:nvPr>
        </p:nvSpPr>
        <p:spPr>
          <a:xfrm>
            <a:off x="1243500" y="628885"/>
            <a:ext cx="26037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1000"/>
              <a:buNone/>
              <a:defRPr sz="1000">
                <a:solidFill>
                  <a:srgbClr val="FDF3E5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 idx="3" hasCustomPrompt="1"/>
          </p:nvPr>
        </p:nvSpPr>
        <p:spPr>
          <a:xfrm>
            <a:off x="-525725" y="706180"/>
            <a:ext cx="168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6000"/>
              <a:buNone/>
              <a:defRPr sz="6000">
                <a:solidFill>
                  <a:srgbClr val="FDF3E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DF3E5"/>
              </a:buClr>
              <a:buSzPts val="4800"/>
              <a:buFont typeface="Fira Sans Extra Condensed Medium"/>
              <a:buNone/>
              <a:defRPr sz="4800">
                <a:solidFill>
                  <a:srgbClr val="FDF3E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9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ctrTitle" idx="4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2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rgbClr val="338987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rgbClr val="338987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rgbClr val="338987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rgbClr val="338987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rgbClr val="338987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rgbClr val="338987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rgbClr val="338987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rgbClr val="338987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rgbClr val="FFB8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ctrTitle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None/>
              <a:defRPr sz="1100">
                <a:solidFill>
                  <a:srgbClr val="3389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900"/>
              <a:buNone/>
              <a:defRPr sz="90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●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○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■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●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○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■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●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Thin"/>
              <a:buChar char="○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Josefin Slab Thin"/>
              <a:buChar char="■"/>
              <a:defRPr sz="12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nauka.com/43_DWS_2015/Istoria/4_203162.doc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madeniportal.kz/author/139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hyperlink" Target="https://gse.nu.edu.kz/wp-content/uploads/2020/12/Eticheskij-kodeks-issledovatelej-obrazovaniya-Kazahstana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journals/educational-research-review/1747-938x/guide-for-authors#txt50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program.org/verify/?ke0242f3b-0e2b-40c0-ae28-6546a647e716-1808099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journal.com/contents/10.08/10.08.132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lideplayer.com/slide/967925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s://www.youtube.com/watch?v=MkwbNb4Yvz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niehs.nih.gov/research/resources/bioethics/timeline/index.cfm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wbNb4Yvz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ctrTitle"/>
          </p:nvPr>
        </p:nvSpPr>
        <p:spPr>
          <a:xfrm>
            <a:off x="0" y="1296775"/>
            <a:ext cx="9144000" cy="15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rgbClr val="435D74"/>
                </a:solidFill>
                <a:latin typeface="Comfortaa"/>
                <a:ea typeface="Comfortaa"/>
                <a:cs typeface="Comfortaa"/>
                <a:sym typeface="Comfortaa"/>
              </a:rPr>
              <a:t>Этика </a:t>
            </a:r>
            <a:endParaRPr sz="3700">
              <a:solidFill>
                <a:srgbClr val="435D7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rgbClr val="435D74"/>
                </a:solidFill>
                <a:latin typeface="Comfortaa"/>
                <a:ea typeface="Comfortaa"/>
                <a:cs typeface="Comfortaa"/>
                <a:sym typeface="Comfortaa"/>
              </a:rPr>
              <a:t>исследователей </a:t>
            </a:r>
            <a:endParaRPr sz="3700">
              <a:solidFill>
                <a:srgbClr val="435D7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>
                <a:solidFill>
                  <a:srgbClr val="435D74"/>
                </a:solidFill>
                <a:latin typeface="Comfortaa"/>
                <a:ea typeface="Comfortaa"/>
                <a:cs typeface="Comfortaa"/>
                <a:sym typeface="Comfortaa"/>
              </a:rPr>
              <a:t>образования</a:t>
            </a:r>
            <a:endParaRPr sz="3700">
              <a:solidFill>
                <a:srgbClr val="435D7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1" name="Google Shape;251;p32"/>
          <p:cNvSpPr txBox="1">
            <a:spLocks noGrp="1"/>
          </p:cNvSpPr>
          <p:nvPr>
            <p:ph type="subTitle" idx="1"/>
          </p:nvPr>
        </p:nvSpPr>
        <p:spPr>
          <a:xfrm>
            <a:off x="0" y="2889000"/>
            <a:ext cx="91440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Закир Джумакулов, </a:t>
            </a:r>
            <a:endParaRPr i="1">
              <a:solidFill>
                <a:srgbClr val="BFBFB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Алима Ибрашева, Елдос Нурланов, </a:t>
            </a:r>
            <a:br>
              <a:rPr lang="es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s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Высшая школа образования </a:t>
            </a:r>
            <a:br>
              <a:rPr lang="es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s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Назарбаев Университета</a:t>
            </a:r>
            <a:endParaRPr i="1">
              <a:solidFill>
                <a:srgbClr val="BFBFB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2" name="Google Shape;25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2575" y="332350"/>
            <a:ext cx="1808900" cy="685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0" y="4492750"/>
            <a:ext cx="91440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i="1">
                <a:solidFill>
                  <a:srgbClr val="BFBFBF"/>
                </a:solidFill>
                <a:latin typeface="Georgia"/>
                <a:ea typeface="Georgia"/>
                <a:cs typeface="Georgia"/>
                <a:sym typeface="Georgia"/>
              </a:rPr>
              <a:t>17.02.2021 г.</a:t>
            </a:r>
            <a:endParaRPr sz="1300" i="1">
              <a:solidFill>
                <a:srgbClr val="BFBFB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>
            <a:spLocks noGrp="1"/>
          </p:cNvSpPr>
          <p:nvPr>
            <p:ph type="ctrTitle"/>
          </p:nvPr>
        </p:nvSpPr>
        <p:spPr>
          <a:xfrm>
            <a:off x="758700" y="571500"/>
            <a:ext cx="8041500" cy="29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b="1">
                <a:latin typeface="Comfortaa"/>
                <a:ea typeface="Comfortaa"/>
                <a:cs typeface="Comfortaa"/>
                <a:sym typeface="Comfortaa"/>
              </a:rPr>
              <a:t>3. Обязанности исследователя образования и Этический кодекс KERA</a:t>
            </a:r>
            <a:endParaRPr sz="4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p41"/>
          <p:cNvSpPr txBox="1">
            <a:spLocks noGrp="1"/>
          </p:cNvSpPr>
          <p:nvPr>
            <p:ph type="subTitle" idx="1"/>
          </p:nvPr>
        </p:nvSpPr>
        <p:spPr>
          <a:xfrm>
            <a:off x="758700" y="3843775"/>
            <a:ext cx="237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>
            <a:spLocks noGrp="1"/>
          </p:cNvSpPr>
          <p:nvPr>
            <p:ph type="body" idx="1"/>
          </p:nvPr>
        </p:nvSpPr>
        <p:spPr>
          <a:xfrm>
            <a:off x="811150" y="1174950"/>
            <a:ext cx="78069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“Әділ сөйлеп, адал жүр”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42"/>
          <p:cNvSpPr txBox="1">
            <a:spLocks noGrp="1"/>
          </p:cNvSpPr>
          <p:nvPr>
            <p:ph type="body" idx="1"/>
          </p:nvPr>
        </p:nvSpPr>
        <p:spPr>
          <a:xfrm>
            <a:off x="753275" y="2327000"/>
            <a:ext cx="78069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s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“Нағыз ғалым әрбір айтылған сөзге сын көзімен қарап, өзіне қарауыл қойып отырады. Өйткені ғылым тазалықты, шындықты, жүйелі ашық ойды жақсы көреді.”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42"/>
          <p:cNvSpPr txBox="1">
            <a:spLocks noGrp="1"/>
          </p:cNvSpPr>
          <p:nvPr>
            <p:ph type="title"/>
          </p:nvPr>
        </p:nvSpPr>
        <p:spPr>
          <a:xfrm>
            <a:off x="4146050" y="3780675"/>
            <a:ext cx="44142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Әлкей Марғұлан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42"/>
          <p:cNvSpPr txBox="1"/>
          <p:nvPr/>
        </p:nvSpPr>
        <p:spPr>
          <a:xfrm>
            <a:off x="4572000" y="4240050"/>
            <a:ext cx="4094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sng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http://www.rusnauka.com/43_DWS_2015/Istoria/4_203162.doc.htm</a:t>
            </a:r>
            <a:endParaRPr sz="1000" b="0" i="0" u="none" strike="noStrike" cap="none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sng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http://madeniportal.kz/author/1390</a:t>
            </a:r>
            <a:r>
              <a:rPr lang="es"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sp>
        <p:nvSpPr>
          <p:cNvPr id="378" name="Google Shape;378;p42"/>
          <p:cNvSpPr txBox="1"/>
          <p:nvPr/>
        </p:nvSpPr>
        <p:spPr>
          <a:xfrm>
            <a:off x="7623275" y="290225"/>
            <a:ext cx="1193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" sz="5000" b="1" i="0" u="none" strike="noStrike" cap="none">
                <a:solidFill>
                  <a:schemeClr val="lt1"/>
                </a:solidFill>
              </a:rPr>
              <a:t>أدب</a:t>
            </a:r>
            <a:endParaRPr sz="20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379" name="Google Shape;379;p42"/>
          <p:cNvSpPr txBox="1">
            <a:spLocks noGrp="1"/>
          </p:cNvSpPr>
          <p:nvPr>
            <p:ph type="title"/>
          </p:nvPr>
        </p:nvSpPr>
        <p:spPr>
          <a:xfrm>
            <a:off x="4031100" y="1768400"/>
            <a:ext cx="441420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Қожа Ахмет Яссауи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 txBox="1">
            <a:spLocks noGrp="1"/>
          </p:cNvSpPr>
          <p:nvPr>
            <p:ph type="subTitle" idx="2"/>
          </p:nvPr>
        </p:nvSpPr>
        <p:spPr>
          <a:xfrm>
            <a:off x="5107375" y="4426435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Изученные и использованные иные этические документы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5" name="Google Shape;385;p43"/>
          <p:cNvSpPr txBox="1">
            <a:spLocks noGrp="1"/>
          </p:cNvSpPr>
          <p:nvPr>
            <p:ph type="subTitle" idx="2"/>
          </p:nvPr>
        </p:nvSpPr>
        <p:spPr>
          <a:xfrm>
            <a:off x="5107375" y="3131035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Понятийный аппарат Кодекса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с определениями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6" name="Google Shape;386;p43"/>
          <p:cNvSpPr txBox="1">
            <a:spLocks noGrp="1"/>
          </p:cNvSpPr>
          <p:nvPr>
            <p:ph type="subTitle" idx="1"/>
          </p:nvPr>
        </p:nvSpPr>
        <p:spPr>
          <a:xfrm>
            <a:off x="4954975" y="754500"/>
            <a:ext cx="31506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10 параграфов, порядка 100 норм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7" name="Google Shape;387;p43"/>
          <p:cNvSpPr txBox="1">
            <a:spLocks noGrp="1"/>
          </p:cNvSpPr>
          <p:nvPr>
            <p:ph type="title"/>
          </p:nvPr>
        </p:nvSpPr>
        <p:spPr>
          <a:xfrm>
            <a:off x="4954975" y="199125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sz="44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8 </a:t>
            </a:r>
            <a:r>
              <a:rPr lang="es" sz="27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глав</a:t>
            </a:r>
            <a:endParaRPr sz="2700">
              <a:solidFill>
                <a:srgbClr val="EEEEE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8" name="Google Shape;388;p43"/>
          <p:cNvSpPr txBox="1">
            <a:spLocks noGrp="1"/>
          </p:cNvSpPr>
          <p:nvPr>
            <p:ph type="title" idx="3"/>
          </p:nvPr>
        </p:nvSpPr>
        <p:spPr>
          <a:xfrm>
            <a:off x="4954975" y="2575650"/>
            <a:ext cx="33963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sz="44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≥</a:t>
            </a:r>
            <a:r>
              <a:rPr lang="es" sz="36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20 </a:t>
            </a:r>
            <a:r>
              <a:rPr lang="es" sz="27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терминов</a:t>
            </a:r>
            <a:endParaRPr sz="2700">
              <a:solidFill>
                <a:srgbClr val="EEEEE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9" name="Google Shape;389;p43"/>
          <p:cNvSpPr txBox="1">
            <a:spLocks noGrp="1"/>
          </p:cNvSpPr>
          <p:nvPr>
            <p:ph type="subTitle" idx="4"/>
          </p:nvPr>
        </p:nvSpPr>
        <p:spPr>
          <a:xfrm>
            <a:off x="4954975" y="1867558"/>
            <a:ext cx="31506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Привязка к требованиям законодательства РК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43"/>
          <p:cNvSpPr txBox="1">
            <a:spLocks noGrp="1"/>
          </p:cNvSpPr>
          <p:nvPr>
            <p:ph type="title" idx="5"/>
          </p:nvPr>
        </p:nvSpPr>
        <p:spPr>
          <a:xfrm>
            <a:off x="4954975" y="1312163"/>
            <a:ext cx="31506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sz="44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≥10 </a:t>
            </a:r>
            <a:r>
              <a:rPr lang="es" sz="27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НПА</a:t>
            </a:r>
            <a:endParaRPr sz="2700">
              <a:solidFill>
                <a:srgbClr val="EEEEE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1" name="Google Shape;391;p43"/>
          <p:cNvSpPr txBox="1">
            <a:spLocks noGrp="1"/>
          </p:cNvSpPr>
          <p:nvPr>
            <p:ph type="title" idx="3"/>
          </p:nvPr>
        </p:nvSpPr>
        <p:spPr>
          <a:xfrm>
            <a:off x="4660300" y="3871050"/>
            <a:ext cx="38433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s" sz="37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≥20 </a:t>
            </a:r>
            <a:r>
              <a:rPr lang="es" sz="2700">
                <a:solidFill>
                  <a:srgbClr val="EEEEEE"/>
                </a:solidFill>
                <a:latin typeface="Comfortaa"/>
                <a:ea typeface="Comfortaa"/>
                <a:cs typeface="Comfortaa"/>
                <a:sym typeface="Comfortaa"/>
              </a:rPr>
              <a:t>образцов</a:t>
            </a:r>
            <a:endParaRPr sz="2700">
              <a:solidFill>
                <a:srgbClr val="EEEEE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2" name="Google Shape;39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5" y="1300400"/>
            <a:ext cx="3280699" cy="38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43"/>
          <p:cNvSpPr txBox="1"/>
          <p:nvPr/>
        </p:nvSpPr>
        <p:spPr>
          <a:xfrm>
            <a:off x="538325" y="487650"/>
            <a:ext cx="3624300" cy="8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Этический кодекс 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исследователей образования 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Казахстана</a:t>
            </a:r>
            <a:endParaRPr sz="16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149675" y="102375"/>
            <a:ext cx="2378100" cy="49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358" y="75258"/>
            <a:ext cx="1900736" cy="54922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709775" y="457250"/>
            <a:ext cx="7232700" cy="9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2800" b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Исследования с участием людей - </a:t>
            </a:r>
            <a:endParaRPr sz="2800" b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2800" b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предмет этического регулирования</a:t>
            </a:r>
            <a:endParaRPr sz="2800" b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02" name="Google Shape;402;p44"/>
          <p:cNvSpPr txBox="1">
            <a:spLocks noGrp="1"/>
          </p:cNvSpPr>
          <p:nvPr>
            <p:ph type="body" idx="1"/>
          </p:nvPr>
        </p:nvSpPr>
        <p:spPr>
          <a:xfrm>
            <a:off x="709775" y="1625925"/>
            <a:ext cx="7316700" cy="2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800" b="1">
                <a:latin typeface="Georgia"/>
                <a:ea typeface="Georgia"/>
                <a:cs typeface="Georgia"/>
                <a:sym typeface="Georgia"/>
              </a:rPr>
              <a:t>“Исследование”</a:t>
            </a:r>
            <a:r>
              <a:rPr lang="es" sz="1800">
                <a:latin typeface="Georgia"/>
                <a:ea typeface="Georgia"/>
                <a:cs typeface="Georgia"/>
                <a:sym typeface="Georgia"/>
              </a:rPr>
              <a:t> – процесс систематического изучения, состоящий из разработки, тестирования и оценки, который проектируется для выработки или пополнения </a:t>
            </a:r>
            <a:r>
              <a:rPr lang="es" sz="1800" u="sng">
                <a:latin typeface="Georgia"/>
                <a:ea typeface="Georgia"/>
                <a:cs typeface="Georgia"/>
                <a:sym typeface="Georgia"/>
              </a:rPr>
              <a:t>обобщенных</a:t>
            </a:r>
            <a:r>
              <a:rPr lang="es" sz="1800">
                <a:latin typeface="Georgia"/>
                <a:ea typeface="Georgia"/>
                <a:cs typeface="Georgia"/>
                <a:sym typeface="Georgia"/>
              </a:rPr>
              <a:t> знаний об образовании.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s" sz="1800" b="1">
                <a:latin typeface="Georgia"/>
                <a:ea typeface="Georgia"/>
                <a:cs typeface="Georgia"/>
                <a:sym typeface="Georgia"/>
              </a:rPr>
              <a:t>“Люди”</a:t>
            </a:r>
            <a:r>
              <a:rPr lang="es" sz="1800">
                <a:latin typeface="Georgia"/>
                <a:ea typeface="Georgia"/>
                <a:cs typeface="Georgia"/>
                <a:sym typeface="Georgia"/>
              </a:rPr>
              <a:t> как участники исследования или испытуемые, о которых исследователь образования получает данные: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AutoNum type="alphaLcPeriod"/>
            </a:pPr>
            <a:r>
              <a:rPr lang="es" sz="1800">
                <a:latin typeface="Georgia"/>
                <a:ea typeface="Georgia"/>
                <a:cs typeface="Georgia"/>
                <a:sym typeface="Georgia"/>
              </a:rPr>
              <a:t>путем </a:t>
            </a:r>
            <a:r>
              <a:rPr lang="es" sz="1800" u="sng">
                <a:latin typeface="Georgia"/>
                <a:ea typeface="Georgia"/>
                <a:cs typeface="Georgia"/>
                <a:sym typeface="Georgia"/>
              </a:rPr>
              <a:t>воздействия</a:t>
            </a:r>
            <a:r>
              <a:rPr lang="es" sz="1800">
                <a:latin typeface="Georgia"/>
                <a:ea typeface="Georgia"/>
                <a:cs typeface="Georgia"/>
                <a:sym typeface="Georgia"/>
              </a:rPr>
              <a:t> на них или взаимодействия с ними, либо 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eorgia"/>
              <a:buAutoNum type="alphaLcPeriod"/>
            </a:pPr>
            <a:r>
              <a:rPr lang="es" sz="1800">
                <a:latin typeface="Georgia"/>
                <a:ea typeface="Georgia"/>
                <a:cs typeface="Georgia"/>
                <a:sym typeface="Georgia"/>
              </a:rPr>
              <a:t>через </a:t>
            </a:r>
            <a:r>
              <a:rPr lang="es" sz="1800" u="sng">
                <a:latin typeface="Georgia"/>
                <a:ea typeface="Georgia"/>
                <a:cs typeface="Georgia"/>
                <a:sym typeface="Georgia"/>
              </a:rPr>
              <a:t>личную идентифицирующую их информацию</a:t>
            </a:r>
            <a:endParaRPr sz="1800" u="sng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7764919" y="612179"/>
            <a:ext cx="723665" cy="536369"/>
          </a:xfrm>
          <a:custGeom>
            <a:avLst/>
            <a:gdLst/>
            <a:ahLst/>
            <a:cxnLst/>
            <a:rect l="l" t="t" r="r" b="b"/>
            <a:pathLst>
              <a:path w="25136" h="17319" extrusionOk="0">
                <a:moveTo>
                  <a:pt x="6052" y="7765"/>
                </a:moveTo>
                <a:cubicBezTo>
                  <a:pt x="8462" y="7765"/>
                  <a:pt x="10422" y="9725"/>
                  <a:pt x="10422" y="12135"/>
                </a:cubicBezTo>
                <a:cubicBezTo>
                  <a:pt x="10422" y="14544"/>
                  <a:pt x="8462" y="16504"/>
                  <a:pt x="6052" y="16504"/>
                </a:cubicBezTo>
                <a:cubicBezTo>
                  <a:pt x="3643" y="16504"/>
                  <a:pt x="1681" y="14544"/>
                  <a:pt x="1681" y="12135"/>
                </a:cubicBezTo>
                <a:cubicBezTo>
                  <a:pt x="1681" y="9725"/>
                  <a:pt x="3643" y="7765"/>
                  <a:pt x="6052" y="7765"/>
                </a:cubicBezTo>
                <a:close/>
                <a:moveTo>
                  <a:pt x="19081" y="7765"/>
                </a:moveTo>
                <a:cubicBezTo>
                  <a:pt x="21490" y="7765"/>
                  <a:pt x="23452" y="9725"/>
                  <a:pt x="23452" y="12135"/>
                </a:cubicBezTo>
                <a:cubicBezTo>
                  <a:pt x="23452" y="14544"/>
                  <a:pt x="21492" y="16504"/>
                  <a:pt x="19081" y="16504"/>
                </a:cubicBezTo>
                <a:cubicBezTo>
                  <a:pt x="16672" y="16504"/>
                  <a:pt x="14711" y="14544"/>
                  <a:pt x="14711" y="12135"/>
                </a:cubicBezTo>
                <a:cubicBezTo>
                  <a:pt x="14711" y="9725"/>
                  <a:pt x="16672" y="7765"/>
                  <a:pt x="19081" y="7765"/>
                </a:cubicBezTo>
                <a:close/>
                <a:moveTo>
                  <a:pt x="2148" y="1"/>
                </a:moveTo>
                <a:cubicBezTo>
                  <a:pt x="2078" y="1"/>
                  <a:pt x="2006" y="4"/>
                  <a:pt x="1935" y="11"/>
                </a:cubicBezTo>
                <a:cubicBezTo>
                  <a:pt x="848" y="114"/>
                  <a:pt x="0" y="1085"/>
                  <a:pt x="0" y="2220"/>
                </a:cubicBezTo>
                <a:lnTo>
                  <a:pt x="0" y="11264"/>
                </a:lnTo>
                <a:cubicBezTo>
                  <a:pt x="0" y="11817"/>
                  <a:pt x="355" y="12306"/>
                  <a:pt x="880" y="12478"/>
                </a:cubicBezTo>
                <a:cubicBezTo>
                  <a:pt x="1058" y="15178"/>
                  <a:pt x="3310" y="17319"/>
                  <a:pt x="6053" y="17319"/>
                </a:cubicBezTo>
                <a:cubicBezTo>
                  <a:pt x="8911" y="17319"/>
                  <a:pt x="11238" y="14993"/>
                  <a:pt x="11238" y="12135"/>
                </a:cubicBezTo>
                <a:cubicBezTo>
                  <a:pt x="11237" y="11399"/>
                  <a:pt x="11833" y="10805"/>
                  <a:pt x="12567" y="10805"/>
                </a:cubicBezTo>
                <a:cubicBezTo>
                  <a:pt x="13301" y="10805"/>
                  <a:pt x="13898" y="11399"/>
                  <a:pt x="13898" y="12135"/>
                </a:cubicBezTo>
                <a:cubicBezTo>
                  <a:pt x="13898" y="14993"/>
                  <a:pt x="16223" y="17319"/>
                  <a:pt x="19083" y="17319"/>
                </a:cubicBezTo>
                <a:cubicBezTo>
                  <a:pt x="21825" y="17319"/>
                  <a:pt x="24078" y="15178"/>
                  <a:pt x="24256" y="12478"/>
                </a:cubicBezTo>
                <a:cubicBezTo>
                  <a:pt x="24780" y="12306"/>
                  <a:pt x="25135" y="11817"/>
                  <a:pt x="25135" y="11264"/>
                </a:cubicBezTo>
                <a:lnTo>
                  <a:pt x="25135" y="2220"/>
                </a:lnTo>
                <a:cubicBezTo>
                  <a:pt x="25135" y="1085"/>
                  <a:pt x="24286" y="114"/>
                  <a:pt x="23201" y="11"/>
                </a:cubicBezTo>
                <a:lnTo>
                  <a:pt x="23200" y="11"/>
                </a:lnTo>
                <a:cubicBezTo>
                  <a:pt x="23128" y="4"/>
                  <a:pt x="23056" y="1"/>
                  <a:pt x="22986" y="1"/>
                </a:cubicBezTo>
                <a:cubicBezTo>
                  <a:pt x="21817" y="1"/>
                  <a:pt x="20845" y="950"/>
                  <a:pt x="20845" y="2146"/>
                </a:cubicBezTo>
                <a:cubicBezTo>
                  <a:pt x="20845" y="2370"/>
                  <a:pt x="21027" y="2552"/>
                  <a:pt x="21253" y="2552"/>
                </a:cubicBezTo>
                <a:cubicBezTo>
                  <a:pt x="21478" y="2552"/>
                  <a:pt x="21660" y="2370"/>
                  <a:pt x="21660" y="2146"/>
                </a:cubicBezTo>
                <a:cubicBezTo>
                  <a:pt x="21660" y="1403"/>
                  <a:pt x="22264" y="815"/>
                  <a:pt x="22989" y="815"/>
                </a:cubicBezTo>
                <a:cubicBezTo>
                  <a:pt x="23033" y="815"/>
                  <a:pt x="23078" y="817"/>
                  <a:pt x="23122" y="821"/>
                </a:cubicBezTo>
                <a:cubicBezTo>
                  <a:pt x="23794" y="885"/>
                  <a:pt x="24321" y="1499"/>
                  <a:pt x="24321" y="2220"/>
                </a:cubicBezTo>
                <a:lnTo>
                  <a:pt x="24321" y="11264"/>
                </a:lnTo>
                <a:cubicBezTo>
                  <a:pt x="24321" y="11363"/>
                  <a:pt x="24289" y="11457"/>
                  <a:pt x="24231" y="11536"/>
                </a:cubicBezTo>
                <a:cubicBezTo>
                  <a:pt x="23934" y="8957"/>
                  <a:pt x="21737" y="6948"/>
                  <a:pt x="19081" y="6948"/>
                </a:cubicBezTo>
                <a:cubicBezTo>
                  <a:pt x="16737" y="6948"/>
                  <a:pt x="14753" y="8513"/>
                  <a:pt x="14113" y="10650"/>
                </a:cubicBezTo>
                <a:cubicBezTo>
                  <a:pt x="13692" y="10209"/>
                  <a:pt x="13129" y="9989"/>
                  <a:pt x="12566" y="9989"/>
                </a:cubicBezTo>
                <a:cubicBezTo>
                  <a:pt x="12004" y="9989"/>
                  <a:pt x="11441" y="10209"/>
                  <a:pt x="11020" y="10650"/>
                </a:cubicBezTo>
                <a:cubicBezTo>
                  <a:pt x="10380" y="8513"/>
                  <a:pt x="8395" y="6948"/>
                  <a:pt x="6052" y="6948"/>
                </a:cubicBezTo>
                <a:cubicBezTo>
                  <a:pt x="3395" y="6948"/>
                  <a:pt x="1199" y="8959"/>
                  <a:pt x="901" y="11536"/>
                </a:cubicBezTo>
                <a:cubicBezTo>
                  <a:pt x="844" y="11457"/>
                  <a:pt x="813" y="11363"/>
                  <a:pt x="813" y="11264"/>
                </a:cubicBezTo>
                <a:lnTo>
                  <a:pt x="813" y="2220"/>
                </a:lnTo>
                <a:cubicBezTo>
                  <a:pt x="813" y="1499"/>
                  <a:pt x="1338" y="885"/>
                  <a:pt x="2010" y="821"/>
                </a:cubicBezTo>
                <a:cubicBezTo>
                  <a:pt x="2055" y="817"/>
                  <a:pt x="2100" y="815"/>
                  <a:pt x="2144" y="815"/>
                </a:cubicBezTo>
                <a:cubicBezTo>
                  <a:pt x="2473" y="815"/>
                  <a:pt x="2793" y="937"/>
                  <a:pt x="3037" y="1161"/>
                </a:cubicBezTo>
                <a:cubicBezTo>
                  <a:pt x="3315" y="1413"/>
                  <a:pt x="3473" y="1771"/>
                  <a:pt x="3473" y="2146"/>
                </a:cubicBezTo>
                <a:cubicBezTo>
                  <a:pt x="3473" y="2370"/>
                  <a:pt x="3655" y="2552"/>
                  <a:pt x="3881" y="2552"/>
                </a:cubicBezTo>
                <a:cubicBezTo>
                  <a:pt x="4105" y="2552"/>
                  <a:pt x="4287" y="2370"/>
                  <a:pt x="4287" y="2146"/>
                </a:cubicBezTo>
                <a:cubicBezTo>
                  <a:pt x="4287" y="950"/>
                  <a:pt x="3316" y="1"/>
                  <a:pt x="214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>
            <a:spLocks noGrp="1"/>
          </p:cNvSpPr>
          <p:nvPr>
            <p:ph type="body" idx="1"/>
          </p:nvPr>
        </p:nvSpPr>
        <p:spPr>
          <a:xfrm>
            <a:off x="709775" y="1215375"/>
            <a:ext cx="7853700" cy="3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s" sz="1600" b="1">
                <a:latin typeface="Georgia"/>
                <a:ea typeface="Georgia"/>
                <a:cs typeface="Georgia"/>
                <a:sym typeface="Georgia"/>
              </a:rPr>
              <a:t>Исследователи образования</a:t>
            </a:r>
            <a:r>
              <a:rPr lang="es" sz="1600">
                <a:latin typeface="Georgia"/>
                <a:ea typeface="Georgia"/>
                <a:cs typeface="Georgia"/>
                <a:sym typeface="Georgia"/>
              </a:rPr>
              <a:t> – научные и научно-педагогические работники, иные педагоги всех уровней образования , студенты и докторанты, планирующие и реализующие исследовательские проекты  в области образования.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es" sz="1600" b="1">
                <a:latin typeface="Georgia"/>
                <a:ea typeface="Georgia"/>
                <a:cs typeface="Georgia"/>
                <a:sym typeface="Georgia"/>
              </a:rPr>
              <a:t>Организации, проводящие исследования</a:t>
            </a:r>
            <a:r>
              <a:rPr lang="es" sz="1600">
                <a:latin typeface="Georgia"/>
                <a:ea typeface="Georgia"/>
                <a:cs typeface="Georgia"/>
                <a:sym typeface="Georgia"/>
              </a:rPr>
              <a:t> – дошкольные организации, школы, колледжи, вузы, научные, аналитические, консалтинговые и иные организации, в которых или под эгидой которых проводятся исследования в области образования.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AutoNum type="arabicPeriod"/>
            </a:pPr>
            <a:r>
              <a:rPr lang="es" sz="1600" b="1">
                <a:latin typeface="Georgia"/>
                <a:ea typeface="Georgia"/>
                <a:cs typeface="Georgia"/>
                <a:sym typeface="Georgia"/>
              </a:rPr>
              <a:t>Комитет по институциональной этике исследований</a:t>
            </a:r>
            <a:r>
              <a:rPr lang="es" sz="1600">
                <a:latin typeface="Georgia"/>
                <a:ea typeface="Georgia"/>
                <a:cs typeface="Georgia"/>
                <a:sym typeface="Georgia"/>
              </a:rPr>
              <a:t> – это административный орган организации, призванный защищать права, благополучие и конфиденциальность людей, привлекаемых для участия в исследованиях, проводимых под эгидой этой организации.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0" name="Google Shape;410;p45"/>
          <p:cNvSpPr txBox="1">
            <a:spLocks noGrp="1"/>
          </p:cNvSpPr>
          <p:nvPr>
            <p:ph type="title"/>
          </p:nvPr>
        </p:nvSpPr>
        <p:spPr>
          <a:xfrm>
            <a:off x="709775" y="476925"/>
            <a:ext cx="72327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2800" b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Ключевые участники исследования</a:t>
            </a:r>
            <a:endParaRPr sz="2800" b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11" name="Google Shape;411;p45"/>
          <p:cNvGrpSpPr/>
          <p:nvPr/>
        </p:nvGrpSpPr>
        <p:grpSpPr>
          <a:xfrm>
            <a:off x="7595848" y="537797"/>
            <a:ext cx="681524" cy="626978"/>
            <a:chOff x="5067414" y="4041516"/>
            <a:chExt cx="478733" cy="450901"/>
          </a:xfrm>
        </p:grpSpPr>
        <p:sp>
          <p:nvSpPr>
            <p:cNvPr id="412" name="Google Shape;412;p45"/>
            <p:cNvSpPr/>
            <p:nvPr/>
          </p:nvSpPr>
          <p:spPr>
            <a:xfrm>
              <a:off x="5067414" y="4041516"/>
              <a:ext cx="478733" cy="450901"/>
            </a:xfrm>
            <a:custGeom>
              <a:avLst/>
              <a:gdLst/>
              <a:ahLst/>
              <a:cxnLst/>
              <a:rect l="l" t="t" r="r" b="b"/>
              <a:pathLst>
                <a:path w="25303" h="23832" extrusionOk="0">
                  <a:moveTo>
                    <a:pt x="5703" y="1248"/>
                  </a:moveTo>
                  <a:cubicBezTo>
                    <a:pt x="6196" y="1249"/>
                    <a:pt x="6598" y="1650"/>
                    <a:pt x="6598" y="2144"/>
                  </a:cubicBezTo>
                  <a:lnTo>
                    <a:pt x="6598" y="2631"/>
                  </a:lnTo>
                  <a:cubicBezTo>
                    <a:pt x="6475" y="2636"/>
                    <a:pt x="6339" y="2639"/>
                    <a:pt x="6193" y="2639"/>
                  </a:cubicBezTo>
                  <a:cubicBezTo>
                    <a:pt x="5237" y="2639"/>
                    <a:pt x="3863" y="2510"/>
                    <a:pt x="3088" y="1962"/>
                  </a:cubicBezTo>
                  <a:cubicBezTo>
                    <a:pt x="3176" y="1547"/>
                    <a:pt x="3541" y="1249"/>
                    <a:pt x="3965" y="1248"/>
                  </a:cubicBezTo>
                  <a:close/>
                  <a:moveTo>
                    <a:pt x="12652" y="814"/>
                  </a:moveTo>
                  <a:lnTo>
                    <a:pt x="12652" y="814"/>
                  </a:lnTo>
                  <a:cubicBezTo>
                    <a:pt x="13710" y="816"/>
                    <a:pt x="14619" y="1570"/>
                    <a:pt x="14813" y="2611"/>
                  </a:cubicBezTo>
                  <a:cubicBezTo>
                    <a:pt x="14744" y="2620"/>
                    <a:pt x="14109" y="2703"/>
                    <a:pt x="13305" y="2703"/>
                  </a:cubicBezTo>
                  <a:cubicBezTo>
                    <a:pt x="12438" y="2703"/>
                    <a:pt x="11375" y="2607"/>
                    <a:pt x="10612" y="2216"/>
                  </a:cubicBezTo>
                  <a:lnTo>
                    <a:pt x="10605" y="2212"/>
                  </a:lnTo>
                  <a:cubicBezTo>
                    <a:pt x="10935" y="1369"/>
                    <a:pt x="11746" y="816"/>
                    <a:pt x="12652" y="814"/>
                  </a:cubicBezTo>
                  <a:close/>
                  <a:moveTo>
                    <a:pt x="10887" y="3202"/>
                  </a:moveTo>
                  <a:lnTo>
                    <a:pt x="10887" y="3202"/>
                  </a:lnTo>
                  <a:cubicBezTo>
                    <a:pt x="11674" y="3450"/>
                    <a:pt x="12569" y="3520"/>
                    <a:pt x="13318" y="3520"/>
                  </a:cubicBezTo>
                  <a:cubicBezTo>
                    <a:pt x="13749" y="3520"/>
                    <a:pt x="14130" y="3496"/>
                    <a:pt x="14415" y="3473"/>
                  </a:cubicBezTo>
                  <a:lnTo>
                    <a:pt x="14415" y="3473"/>
                  </a:lnTo>
                  <a:cubicBezTo>
                    <a:pt x="14405" y="4673"/>
                    <a:pt x="13617" y="5645"/>
                    <a:pt x="12653" y="5645"/>
                  </a:cubicBezTo>
                  <a:cubicBezTo>
                    <a:pt x="11679" y="5645"/>
                    <a:pt x="10888" y="4659"/>
                    <a:pt x="10888" y="3446"/>
                  </a:cubicBezTo>
                  <a:lnTo>
                    <a:pt x="10887" y="3202"/>
                  </a:lnTo>
                  <a:close/>
                  <a:moveTo>
                    <a:pt x="3070" y="2892"/>
                  </a:moveTo>
                  <a:cubicBezTo>
                    <a:pt x="3643" y="3171"/>
                    <a:pt x="4386" y="3347"/>
                    <a:pt x="5291" y="3418"/>
                  </a:cubicBezTo>
                  <a:cubicBezTo>
                    <a:pt x="5611" y="3444"/>
                    <a:pt x="5913" y="3452"/>
                    <a:pt x="6170" y="3452"/>
                  </a:cubicBezTo>
                  <a:cubicBezTo>
                    <a:pt x="6331" y="3452"/>
                    <a:pt x="6475" y="3449"/>
                    <a:pt x="6598" y="3444"/>
                  </a:cubicBezTo>
                  <a:lnTo>
                    <a:pt x="6598" y="3447"/>
                  </a:lnTo>
                  <a:cubicBezTo>
                    <a:pt x="6598" y="4659"/>
                    <a:pt x="5806" y="5647"/>
                    <a:pt x="4834" y="5647"/>
                  </a:cubicBezTo>
                  <a:cubicBezTo>
                    <a:pt x="3862" y="5647"/>
                    <a:pt x="3070" y="4661"/>
                    <a:pt x="3070" y="3447"/>
                  </a:cubicBezTo>
                  <a:lnTo>
                    <a:pt x="3070" y="2892"/>
                  </a:lnTo>
                  <a:close/>
                  <a:moveTo>
                    <a:pt x="20905" y="1248"/>
                  </a:moveTo>
                  <a:cubicBezTo>
                    <a:pt x="21639" y="1249"/>
                    <a:pt x="22234" y="1844"/>
                    <a:pt x="22235" y="2578"/>
                  </a:cubicBezTo>
                  <a:lnTo>
                    <a:pt x="22235" y="3447"/>
                  </a:lnTo>
                  <a:cubicBezTo>
                    <a:pt x="22235" y="4659"/>
                    <a:pt x="21443" y="5647"/>
                    <a:pt x="20471" y="5647"/>
                  </a:cubicBezTo>
                  <a:cubicBezTo>
                    <a:pt x="19497" y="5647"/>
                    <a:pt x="18707" y="4661"/>
                    <a:pt x="18707" y="3447"/>
                  </a:cubicBezTo>
                  <a:lnTo>
                    <a:pt x="18707" y="2578"/>
                  </a:lnTo>
                  <a:cubicBezTo>
                    <a:pt x="18707" y="1844"/>
                    <a:pt x="19301" y="1249"/>
                    <a:pt x="20036" y="1248"/>
                  </a:cubicBezTo>
                  <a:close/>
                  <a:moveTo>
                    <a:pt x="10369" y="4846"/>
                  </a:moveTo>
                  <a:cubicBezTo>
                    <a:pt x="10509" y="5160"/>
                    <a:pt x="10703" y="5450"/>
                    <a:pt x="10941" y="5699"/>
                  </a:cubicBezTo>
                  <a:lnTo>
                    <a:pt x="10941" y="5861"/>
                  </a:lnTo>
                  <a:cubicBezTo>
                    <a:pt x="10941" y="6060"/>
                    <a:pt x="10815" y="6236"/>
                    <a:pt x="10626" y="6298"/>
                  </a:cubicBezTo>
                  <a:lnTo>
                    <a:pt x="9816" y="6569"/>
                  </a:lnTo>
                  <a:cubicBezTo>
                    <a:pt x="9556" y="6419"/>
                    <a:pt x="9386" y="6160"/>
                    <a:pt x="9283" y="5938"/>
                  </a:cubicBezTo>
                  <a:cubicBezTo>
                    <a:pt x="9798" y="5765"/>
                    <a:pt x="10200" y="5360"/>
                    <a:pt x="10369" y="4846"/>
                  </a:cubicBezTo>
                  <a:close/>
                  <a:moveTo>
                    <a:pt x="14936" y="4846"/>
                  </a:moveTo>
                  <a:cubicBezTo>
                    <a:pt x="15105" y="5362"/>
                    <a:pt x="15507" y="5766"/>
                    <a:pt x="16021" y="5940"/>
                  </a:cubicBezTo>
                  <a:lnTo>
                    <a:pt x="16021" y="5940"/>
                  </a:lnTo>
                  <a:cubicBezTo>
                    <a:pt x="15916" y="6161"/>
                    <a:pt x="15748" y="6419"/>
                    <a:pt x="15489" y="6569"/>
                  </a:cubicBezTo>
                  <a:lnTo>
                    <a:pt x="14679" y="6299"/>
                  </a:lnTo>
                  <a:cubicBezTo>
                    <a:pt x="14490" y="6237"/>
                    <a:pt x="14362" y="6060"/>
                    <a:pt x="14362" y="5861"/>
                  </a:cubicBezTo>
                  <a:lnTo>
                    <a:pt x="14362" y="5700"/>
                  </a:lnTo>
                  <a:cubicBezTo>
                    <a:pt x="14602" y="5450"/>
                    <a:pt x="14796" y="5162"/>
                    <a:pt x="14936" y="4846"/>
                  </a:cubicBezTo>
                  <a:close/>
                  <a:moveTo>
                    <a:pt x="21425" y="6245"/>
                  </a:moveTo>
                  <a:cubicBezTo>
                    <a:pt x="21492" y="6455"/>
                    <a:pt x="21612" y="6645"/>
                    <a:pt x="21773" y="6795"/>
                  </a:cubicBezTo>
                  <a:cubicBezTo>
                    <a:pt x="21316" y="7269"/>
                    <a:pt x="20750" y="7611"/>
                    <a:pt x="20471" y="7766"/>
                  </a:cubicBezTo>
                  <a:cubicBezTo>
                    <a:pt x="20190" y="7613"/>
                    <a:pt x="19628" y="7272"/>
                    <a:pt x="19168" y="6795"/>
                  </a:cubicBezTo>
                  <a:cubicBezTo>
                    <a:pt x="19330" y="6645"/>
                    <a:pt x="19449" y="6455"/>
                    <a:pt x="19515" y="6245"/>
                  </a:cubicBezTo>
                  <a:cubicBezTo>
                    <a:pt x="19818" y="6388"/>
                    <a:pt x="20145" y="6460"/>
                    <a:pt x="20471" y="6460"/>
                  </a:cubicBezTo>
                  <a:cubicBezTo>
                    <a:pt x="20797" y="6460"/>
                    <a:pt x="21123" y="6388"/>
                    <a:pt x="21425" y="6245"/>
                  </a:cubicBezTo>
                  <a:close/>
                  <a:moveTo>
                    <a:pt x="5790" y="6245"/>
                  </a:moveTo>
                  <a:cubicBezTo>
                    <a:pt x="5882" y="6540"/>
                    <a:pt x="6079" y="6791"/>
                    <a:pt x="6343" y="6952"/>
                  </a:cubicBezTo>
                  <a:cubicBezTo>
                    <a:pt x="6119" y="7293"/>
                    <a:pt x="5674" y="7762"/>
                    <a:pt x="5240" y="8176"/>
                  </a:cubicBezTo>
                  <a:lnTo>
                    <a:pt x="5240" y="7357"/>
                  </a:lnTo>
                  <a:cubicBezTo>
                    <a:pt x="5240" y="7131"/>
                    <a:pt x="5058" y="6949"/>
                    <a:pt x="4834" y="6949"/>
                  </a:cubicBezTo>
                  <a:cubicBezTo>
                    <a:pt x="4609" y="6949"/>
                    <a:pt x="4426" y="7131"/>
                    <a:pt x="4427" y="7357"/>
                  </a:cubicBezTo>
                  <a:lnTo>
                    <a:pt x="4427" y="8177"/>
                  </a:lnTo>
                  <a:cubicBezTo>
                    <a:pt x="3994" y="7763"/>
                    <a:pt x="3548" y="7293"/>
                    <a:pt x="3325" y="6952"/>
                  </a:cubicBezTo>
                  <a:cubicBezTo>
                    <a:pt x="3588" y="6791"/>
                    <a:pt x="3786" y="6540"/>
                    <a:pt x="3878" y="6245"/>
                  </a:cubicBezTo>
                  <a:cubicBezTo>
                    <a:pt x="4181" y="6388"/>
                    <a:pt x="4507" y="6460"/>
                    <a:pt x="4834" y="6460"/>
                  </a:cubicBezTo>
                  <a:cubicBezTo>
                    <a:pt x="5160" y="6460"/>
                    <a:pt x="5487" y="6388"/>
                    <a:pt x="5790" y="6245"/>
                  </a:cubicBezTo>
                  <a:close/>
                  <a:moveTo>
                    <a:pt x="13607" y="6245"/>
                  </a:moveTo>
                  <a:cubicBezTo>
                    <a:pt x="13699" y="6540"/>
                    <a:pt x="13896" y="6791"/>
                    <a:pt x="14162" y="6952"/>
                  </a:cubicBezTo>
                  <a:cubicBezTo>
                    <a:pt x="13866" y="7402"/>
                    <a:pt x="13182" y="8079"/>
                    <a:pt x="12651" y="8553"/>
                  </a:cubicBezTo>
                  <a:cubicBezTo>
                    <a:pt x="12120" y="8079"/>
                    <a:pt x="11437" y="7404"/>
                    <a:pt x="11142" y="6952"/>
                  </a:cubicBezTo>
                  <a:cubicBezTo>
                    <a:pt x="11407" y="6791"/>
                    <a:pt x="11604" y="6540"/>
                    <a:pt x="11697" y="6245"/>
                  </a:cubicBezTo>
                  <a:cubicBezTo>
                    <a:pt x="11999" y="6388"/>
                    <a:pt x="12325" y="6460"/>
                    <a:pt x="12652" y="6460"/>
                  </a:cubicBezTo>
                  <a:cubicBezTo>
                    <a:pt x="12978" y="6460"/>
                    <a:pt x="13305" y="6388"/>
                    <a:pt x="13607" y="6245"/>
                  </a:cubicBezTo>
                  <a:close/>
                  <a:moveTo>
                    <a:pt x="7117" y="7243"/>
                  </a:moveTo>
                  <a:lnTo>
                    <a:pt x="7722" y="7445"/>
                  </a:lnTo>
                  <a:cubicBezTo>
                    <a:pt x="8089" y="7566"/>
                    <a:pt x="8337" y="7909"/>
                    <a:pt x="8337" y="8296"/>
                  </a:cubicBezTo>
                  <a:lnTo>
                    <a:pt x="8337" y="9989"/>
                  </a:lnTo>
                  <a:lnTo>
                    <a:pt x="7414" y="9989"/>
                  </a:lnTo>
                  <a:lnTo>
                    <a:pt x="7414" y="9527"/>
                  </a:lnTo>
                  <a:cubicBezTo>
                    <a:pt x="7414" y="9303"/>
                    <a:pt x="7231" y="9121"/>
                    <a:pt x="7006" y="9121"/>
                  </a:cubicBezTo>
                  <a:cubicBezTo>
                    <a:pt x="6782" y="9121"/>
                    <a:pt x="6600" y="9303"/>
                    <a:pt x="6600" y="9527"/>
                  </a:cubicBezTo>
                  <a:lnTo>
                    <a:pt x="6600" y="9989"/>
                  </a:lnTo>
                  <a:lnTo>
                    <a:pt x="3071" y="9989"/>
                  </a:lnTo>
                  <a:lnTo>
                    <a:pt x="3071" y="9527"/>
                  </a:lnTo>
                  <a:cubicBezTo>
                    <a:pt x="3071" y="9303"/>
                    <a:pt x="2888" y="9121"/>
                    <a:pt x="2663" y="9121"/>
                  </a:cubicBezTo>
                  <a:cubicBezTo>
                    <a:pt x="2439" y="9121"/>
                    <a:pt x="2257" y="9303"/>
                    <a:pt x="2257" y="9527"/>
                  </a:cubicBezTo>
                  <a:lnTo>
                    <a:pt x="2257" y="9989"/>
                  </a:lnTo>
                  <a:lnTo>
                    <a:pt x="1333" y="9989"/>
                  </a:lnTo>
                  <a:lnTo>
                    <a:pt x="1333" y="8296"/>
                  </a:lnTo>
                  <a:cubicBezTo>
                    <a:pt x="1331" y="7909"/>
                    <a:pt x="1578" y="7567"/>
                    <a:pt x="1944" y="7445"/>
                  </a:cubicBezTo>
                  <a:lnTo>
                    <a:pt x="2549" y="7243"/>
                  </a:lnTo>
                  <a:cubicBezTo>
                    <a:pt x="3020" y="8074"/>
                    <a:pt x="4405" y="9263"/>
                    <a:pt x="4570" y="9403"/>
                  </a:cubicBezTo>
                  <a:cubicBezTo>
                    <a:pt x="4646" y="9467"/>
                    <a:pt x="4739" y="9500"/>
                    <a:pt x="4833" y="9500"/>
                  </a:cubicBezTo>
                  <a:cubicBezTo>
                    <a:pt x="4927" y="9500"/>
                    <a:pt x="5021" y="9467"/>
                    <a:pt x="5098" y="9403"/>
                  </a:cubicBezTo>
                  <a:cubicBezTo>
                    <a:pt x="5263" y="9263"/>
                    <a:pt x="6648" y="8074"/>
                    <a:pt x="7117" y="7243"/>
                  </a:cubicBezTo>
                  <a:close/>
                  <a:moveTo>
                    <a:pt x="14936" y="7243"/>
                  </a:moveTo>
                  <a:lnTo>
                    <a:pt x="15541" y="7445"/>
                  </a:lnTo>
                  <a:cubicBezTo>
                    <a:pt x="15906" y="7566"/>
                    <a:pt x="16154" y="7909"/>
                    <a:pt x="16154" y="8296"/>
                  </a:cubicBezTo>
                  <a:lnTo>
                    <a:pt x="16154" y="9989"/>
                  </a:lnTo>
                  <a:lnTo>
                    <a:pt x="15230" y="9989"/>
                  </a:lnTo>
                  <a:lnTo>
                    <a:pt x="15230" y="9527"/>
                  </a:lnTo>
                  <a:cubicBezTo>
                    <a:pt x="15225" y="9306"/>
                    <a:pt x="15045" y="9128"/>
                    <a:pt x="14823" y="9128"/>
                  </a:cubicBezTo>
                  <a:cubicBezTo>
                    <a:pt x="14602" y="9128"/>
                    <a:pt x="14420" y="9306"/>
                    <a:pt x="14415" y="9527"/>
                  </a:cubicBezTo>
                  <a:lnTo>
                    <a:pt x="14415" y="9989"/>
                  </a:lnTo>
                  <a:lnTo>
                    <a:pt x="10887" y="9989"/>
                  </a:lnTo>
                  <a:lnTo>
                    <a:pt x="10887" y="9527"/>
                  </a:lnTo>
                  <a:cubicBezTo>
                    <a:pt x="10882" y="9306"/>
                    <a:pt x="10702" y="9128"/>
                    <a:pt x="10480" y="9128"/>
                  </a:cubicBezTo>
                  <a:cubicBezTo>
                    <a:pt x="10259" y="9128"/>
                    <a:pt x="10078" y="9306"/>
                    <a:pt x="10074" y="9527"/>
                  </a:cubicBezTo>
                  <a:lnTo>
                    <a:pt x="10074" y="9989"/>
                  </a:lnTo>
                  <a:lnTo>
                    <a:pt x="9150" y="9989"/>
                  </a:lnTo>
                  <a:lnTo>
                    <a:pt x="9150" y="8296"/>
                  </a:lnTo>
                  <a:cubicBezTo>
                    <a:pt x="9150" y="7909"/>
                    <a:pt x="9397" y="7567"/>
                    <a:pt x="9763" y="7445"/>
                  </a:cubicBezTo>
                  <a:lnTo>
                    <a:pt x="10368" y="7243"/>
                  </a:lnTo>
                  <a:cubicBezTo>
                    <a:pt x="10837" y="8074"/>
                    <a:pt x="12222" y="9263"/>
                    <a:pt x="12389" y="9403"/>
                  </a:cubicBezTo>
                  <a:cubicBezTo>
                    <a:pt x="12464" y="9467"/>
                    <a:pt x="12558" y="9500"/>
                    <a:pt x="12652" y="9500"/>
                  </a:cubicBezTo>
                  <a:cubicBezTo>
                    <a:pt x="12745" y="9500"/>
                    <a:pt x="12839" y="9467"/>
                    <a:pt x="12915" y="9403"/>
                  </a:cubicBezTo>
                  <a:cubicBezTo>
                    <a:pt x="13080" y="9263"/>
                    <a:pt x="14465" y="8074"/>
                    <a:pt x="14936" y="7243"/>
                  </a:cubicBezTo>
                  <a:close/>
                  <a:moveTo>
                    <a:pt x="18411" y="7168"/>
                  </a:moveTo>
                  <a:cubicBezTo>
                    <a:pt x="18416" y="7175"/>
                    <a:pt x="18420" y="7182"/>
                    <a:pt x="18426" y="7188"/>
                  </a:cubicBezTo>
                  <a:cubicBezTo>
                    <a:pt x="18977" y="7824"/>
                    <a:pt x="19699" y="8268"/>
                    <a:pt x="20063" y="8470"/>
                  </a:cubicBezTo>
                  <a:lnTo>
                    <a:pt x="20063" y="9987"/>
                  </a:lnTo>
                  <a:lnTo>
                    <a:pt x="18705" y="9987"/>
                  </a:lnTo>
                  <a:lnTo>
                    <a:pt x="18705" y="9527"/>
                  </a:lnTo>
                  <a:cubicBezTo>
                    <a:pt x="18705" y="9303"/>
                    <a:pt x="18523" y="9121"/>
                    <a:pt x="18299" y="9121"/>
                  </a:cubicBezTo>
                  <a:cubicBezTo>
                    <a:pt x="18074" y="9121"/>
                    <a:pt x="17892" y="9303"/>
                    <a:pt x="17892" y="9527"/>
                  </a:cubicBezTo>
                  <a:lnTo>
                    <a:pt x="17892" y="9989"/>
                  </a:lnTo>
                  <a:lnTo>
                    <a:pt x="16970" y="9989"/>
                  </a:lnTo>
                  <a:lnTo>
                    <a:pt x="16970" y="8296"/>
                  </a:lnTo>
                  <a:cubicBezTo>
                    <a:pt x="16968" y="7909"/>
                    <a:pt x="17216" y="7567"/>
                    <a:pt x="17581" y="7445"/>
                  </a:cubicBezTo>
                  <a:lnTo>
                    <a:pt x="18411" y="7168"/>
                  </a:lnTo>
                  <a:close/>
                  <a:moveTo>
                    <a:pt x="22531" y="7172"/>
                  </a:moveTo>
                  <a:lnTo>
                    <a:pt x="23359" y="7448"/>
                  </a:lnTo>
                  <a:cubicBezTo>
                    <a:pt x="23725" y="7569"/>
                    <a:pt x="23972" y="7910"/>
                    <a:pt x="23972" y="8297"/>
                  </a:cubicBezTo>
                  <a:lnTo>
                    <a:pt x="23972" y="9990"/>
                  </a:lnTo>
                  <a:lnTo>
                    <a:pt x="23048" y="9990"/>
                  </a:lnTo>
                  <a:lnTo>
                    <a:pt x="23048" y="9527"/>
                  </a:lnTo>
                  <a:cubicBezTo>
                    <a:pt x="23048" y="9303"/>
                    <a:pt x="22866" y="9121"/>
                    <a:pt x="22642" y="9121"/>
                  </a:cubicBezTo>
                  <a:cubicBezTo>
                    <a:pt x="22417" y="9121"/>
                    <a:pt x="22235" y="9303"/>
                    <a:pt x="22235" y="9527"/>
                  </a:cubicBezTo>
                  <a:lnTo>
                    <a:pt x="22235" y="9990"/>
                  </a:lnTo>
                  <a:lnTo>
                    <a:pt x="20878" y="9990"/>
                  </a:lnTo>
                  <a:lnTo>
                    <a:pt x="20878" y="8473"/>
                  </a:lnTo>
                  <a:cubicBezTo>
                    <a:pt x="21243" y="8271"/>
                    <a:pt x="21964" y="7825"/>
                    <a:pt x="22516" y="7190"/>
                  </a:cubicBezTo>
                  <a:cubicBezTo>
                    <a:pt x="22521" y="7184"/>
                    <a:pt x="22525" y="7178"/>
                    <a:pt x="22531" y="7172"/>
                  </a:cubicBezTo>
                  <a:close/>
                  <a:moveTo>
                    <a:pt x="23943" y="10803"/>
                  </a:moveTo>
                  <a:cubicBezTo>
                    <a:pt x="24198" y="10803"/>
                    <a:pt x="24405" y="11009"/>
                    <a:pt x="24405" y="11264"/>
                  </a:cubicBezTo>
                  <a:cubicBezTo>
                    <a:pt x="24405" y="11519"/>
                    <a:pt x="24198" y="11726"/>
                    <a:pt x="23943" y="11726"/>
                  </a:cubicBezTo>
                  <a:lnTo>
                    <a:pt x="1360" y="11726"/>
                  </a:lnTo>
                  <a:cubicBezTo>
                    <a:pt x="1104" y="11726"/>
                    <a:pt x="897" y="11519"/>
                    <a:pt x="897" y="11264"/>
                  </a:cubicBezTo>
                  <a:cubicBezTo>
                    <a:pt x="897" y="11009"/>
                    <a:pt x="1104" y="10803"/>
                    <a:pt x="1360" y="10803"/>
                  </a:cubicBezTo>
                  <a:close/>
                  <a:moveTo>
                    <a:pt x="23537" y="12540"/>
                  </a:moveTo>
                  <a:lnTo>
                    <a:pt x="23537" y="21281"/>
                  </a:lnTo>
                  <a:lnTo>
                    <a:pt x="1767" y="21281"/>
                  </a:lnTo>
                  <a:lnTo>
                    <a:pt x="1767" y="12540"/>
                  </a:lnTo>
                  <a:close/>
                  <a:moveTo>
                    <a:pt x="23943" y="22096"/>
                  </a:moveTo>
                  <a:cubicBezTo>
                    <a:pt x="24198" y="22096"/>
                    <a:pt x="24405" y="22302"/>
                    <a:pt x="24405" y="22557"/>
                  </a:cubicBezTo>
                  <a:cubicBezTo>
                    <a:pt x="24405" y="22812"/>
                    <a:pt x="24198" y="23018"/>
                    <a:pt x="23943" y="23018"/>
                  </a:cubicBezTo>
                  <a:lnTo>
                    <a:pt x="1360" y="23018"/>
                  </a:lnTo>
                  <a:cubicBezTo>
                    <a:pt x="1105" y="23018"/>
                    <a:pt x="897" y="22812"/>
                    <a:pt x="897" y="22557"/>
                  </a:cubicBezTo>
                  <a:cubicBezTo>
                    <a:pt x="897" y="22302"/>
                    <a:pt x="1105" y="22096"/>
                    <a:pt x="1360" y="22096"/>
                  </a:cubicBezTo>
                  <a:close/>
                  <a:moveTo>
                    <a:pt x="12651" y="1"/>
                  </a:moveTo>
                  <a:cubicBezTo>
                    <a:pt x="10990" y="1"/>
                    <a:pt x="9638" y="1352"/>
                    <a:pt x="9638" y="3013"/>
                  </a:cubicBezTo>
                  <a:lnTo>
                    <a:pt x="9638" y="4317"/>
                  </a:lnTo>
                  <a:cubicBezTo>
                    <a:pt x="9638" y="4811"/>
                    <a:pt x="9238" y="5212"/>
                    <a:pt x="8743" y="5212"/>
                  </a:cubicBezTo>
                  <a:cubicBezTo>
                    <a:pt x="8487" y="5212"/>
                    <a:pt x="8293" y="5447"/>
                    <a:pt x="8344" y="5699"/>
                  </a:cubicBezTo>
                  <a:cubicBezTo>
                    <a:pt x="8350" y="5735"/>
                    <a:pt x="8496" y="6428"/>
                    <a:pt x="8994" y="6949"/>
                  </a:cubicBezTo>
                  <a:cubicBezTo>
                    <a:pt x="8902" y="7018"/>
                    <a:pt x="8818" y="7099"/>
                    <a:pt x="8743" y="7188"/>
                  </a:cubicBezTo>
                  <a:cubicBezTo>
                    <a:pt x="8540" y="6950"/>
                    <a:pt x="8277" y="6773"/>
                    <a:pt x="7980" y="6674"/>
                  </a:cubicBezTo>
                  <a:lnTo>
                    <a:pt x="6859" y="6299"/>
                  </a:lnTo>
                  <a:cubicBezTo>
                    <a:pt x="6671" y="6237"/>
                    <a:pt x="6544" y="6061"/>
                    <a:pt x="6544" y="5862"/>
                  </a:cubicBezTo>
                  <a:lnTo>
                    <a:pt x="6544" y="5700"/>
                  </a:lnTo>
                  <a:cubicBezTo>
                    <a:pt x="7076" y="5148"/>
                    <a:pt x="7413" y="4344"/>
                    <a:pt x="7413" y="3447"/>
                  </a:cubicBezTo>
                  <a:lnTo>
                    <a:pt x="7413" y="2144"/>
                  </a:lnTo>
                  <a:cubicBezTo>
                    <a:pt x="7411" y="1199"/>
                    <a:pt x="6647" y="435"/>
                    <a:pt x="5703" y="433"/>
                  </a:cubicBezTo>
                  <a:lnTo>
                    <a:pt x="3966" y="433"/>
                  </a:lnTo>
                  <a:cubicBezTo>
                    <a:pt x="3029" y="435"/>
                    <a:pt x="2266" y="1189"/>
                    <a:pt x="2255" y="2126"/>
                  </a:cubicBezTo>
                  <a:lnTo>
                    <a:pt x="2255" y="2131"/>
                  </a:lnTo>
                  <a:lnTo>
                    <a:pt x="2255" y="2144"/>
                  </a:lnTo>
                  <a:lnTo>
                    <a:pt x="2255" y="3446"/>
                  </a:lnTo>
                  <a:cubicBezTo>
                    <a:pt x="2255" y="4341"/>
                    <a:pt x="2592" y="5146"/>
                    <a:pt x="3124" y="5699"/>
                  </a:cubicBezTo>
                  <a:lnTo>
                    <a:pt x="3124" y="5861"/>
                  </a:lnTo>
                  <a:cubicBezTo>
                    <a:pt x="3124" y="6060"/>
                    <a:pt x="2997" y="6236"/>
                    <a:pt x="2809" y="6298"/>
                  </a:cubicBezTo>
                  <a:lnTo>
                    <a:pt x="1688" y="6672"/>
                  </a:lnTo>
                  <a:cubicBezTo>
                    <a:pt x="988" y="6905"/>
                    <a:pt x="518" y="7558"/>
                    <a:pt x="518" y="8294"/>
                  </a:cubicBezTo>
                  <a:lnTo>
                    <a:pt x="518" y="10306"/>
                  </a:lnTo>
                  <a:cubicBezTo>
                    <a:pt x="175" y="10607"/>
                    <a:pt x="19" y="11067"/>
                    <a:pt x="108" y="11515"/>
                  </a:cubicBezTo>
                  <a:cubicBezTo>
                    <a:pt x="198" y="11962"/>
                    <a:pt x="521" y="12328"/>
                    <a:pt x="953" y="12473"/>
                  </a:cubicBezTo>
                  <a:lnTo>
                    <a:pt x="953" y="21348"/>
                  </a:lnTo>
                  <a:cubicBezTo>
                    <a:pt x="362" y="21546"/>
                    <a:pt x="1" y="22146"/>
                    <a:pt x="102" y="22762"/>
                  </a:cubicBezTo>
                  <a:cubicBezTo>
                    <a:pt x="203" y="23378"/>
                    <a:pt x="735" y="23831"/>
                    <a:pt x="1360" y="23831"/>
                  </a:cubicBezTo>
                  <a:lnTo>
                    <a:pt x="23943" y="23831"/>
                  </a:lnTo>
                  <a:cubicBezTo>
                    <a:pt x="24568" y="23831"/>
                    <a:pt x="25101" y="23378"/>
                    <a:pt x="25201" y="22762"/>
                  </a:cubicBezTo>
                  <a:cubicBezTo>
                    <a:pt x="25303" y="22146"/>
                    <a:pt x="24943" y="21546"/>
                    <a:pt x="24352" y="21348"/>
                  </a:cubicBezTo>
                  <a:lnTo>
                    <a:pt x="24352" y="12473"/>
                  </a:lnTo>
                  <a:cubicBezTo>
                    <a:pt x="24784" y="12328"/>
                    <a:pt x="25106" y="11962"/>
                    <a:pt x="25195" y="11516"/>
                  </a:cubicBezTo>
                  <a:cubicBezTo>
                    <a:pt x="25285" y="11069"/>
                    <a:pt x="25128" y="10607"/>
                    <a:pt x="24785" y="10307"/>
                  </a:cubicBezTo>
                  <a:lnTo>
                    <a:pt x="24785" y="8296"/>
                  </a:lnTo>
                  <a:cubicBezTo>
                    <a:pt x="24785" y="7558"/>
                    <a:pt x="24315" y="6905"/>
                    <a:pt x="23616" y="6672"/>
                  </a:cubicBezTo>
                  <a:lnTo>
                    <a:pt x="22495" y="6299"/>
                  </a:lnTo>
                  <a:cubicBezTo>
                    <a:pt x="22307" y="6236"/>
                    <a:pt x="22179" y="6060"/>
                    <a:pt x="22179" y="5861"/>
                  </a:cubicBezTo>
                  <a:lnTo>
                    <a:pt x="22179" y="5700"/>
                  </a:lnTo>
                  <a:cubicBezTo>
                    <a:pt x="22712" y="5148"/>
                    <a:pt x="23048" y="4342"/>
                    <a:pt x="23048" y="3447"/>
                  </a:cubicBezTo>
                  <a:lnTo>
                    <a:pt x="23048" y="2580"/>
                  </a:lnTo>
                  <a:cubicBezTo>
                    <a:pt x="23047" y="1396"/>
                    <a:pt x="22087" y="436"/>
                    <a:pt x="20903" y="435"/>
                  </a:cubicBezTo>
                  <a:lnTo>
                    <a:pt x="20036" y="435"/>
                  </a:lnTo>
                  <a:cubicBezTo>
                    <a:pt x="18851" y="436"/>
                    <a:pt x="17892" y="1395"/>
                    <a:pt x="17891" y="2580"/>
                  </a:cubicBezTo>
                  <a:lnTo>
                    <a:pt x="17891" y="3447"/>
                  </a:lnTo>
                  <a:cubicBezTo>
                    <a:pt x="17891" y="4342"/>
                    <a:pt x="18227" y="5148"/>
                    <a:pt x="18760" y="5700"/>
                  </a:cubicBezTo>
                  <a:lnTo>
                    <a:pt x="18760" y="5862"/>
                  </a:lnTo>
                  <a:cubicBezTo>
                    <a:pt x="18760" y="6061"/>
                    <a:pt x="18633" y="6237"/>
                    <a:pt x="18444" y="6299"/>
                  </a:cubicBezTo>
                  <a:lnTo>
                    <a:pt x="17323" y="6674"/>
                  </a:lnTo>
                  <a:cubicBezTo>
                    <a:pt x="17026" y="6773"/>
                    <a:pt x="16764" y="6950"/>
                    <a:pt x="16560" y="7188"/>
                  </a:cubicBezTo>
                  <a:cubicBezTo>
                    <a:pt x="16484" y="7099"/>
                    <a:pt x="16401" y="7018"/>
                    <a:pt x="16308" y="6949"/>
                  </a:cubicBezTo>
                  <a:cubicBezTo>
                    <a:pt x="16808" y="6428"/>
                    <a:pt x="16953" y="5735"/>
                    <a:pt x="16959" y="5699"/>
                  </a:cubicBezTo>
                  <a:cubicBezTo>
                    <a:pt x="17011" y="5447"/>
                    <a:pt x="16818" y="5212"/>
                    <a:pt x="16560" y="5212"/>
                  </a:cubicBezTo>
                  <a:cubicBezTo>
                    <a:pt x="16066" y="5212"/>
                    <a:pt x="15665" y="4811"/>
                    <a:pt x="15665" y="4317"/>
                  </a:cubicBezTo>
                  <a:lnTo>
                    <a:pt x="15665" y="3013"/>
                  </a:lnTo>
                  <a:cubicBezTo>
                    <a:pt x="15665" y="1352"/>
                    <a:pt x="14314" y="1"/>
                    <a:pt x="126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5"/>
            <p:cNvSpPr/>
            <p:nvPr/>
          </p:nvSpPr>
          <p:spPr>
            <a:xfrm>
              <a:off x="5249765" y="4296236"/>
              <a:ext cx="114050" cy="130472"/>
            </a:xfrm>
            <a:custGeom>
              <a:avLst/>
              <a:gdLst/>
              <a:ahLst/>
              <a:cxnLst/>
              <a:rect l="l" t="t" r="r" b="b"/>
              <a:pathLst>
                <a:path w="6028" h="6896" extrusionOk="0">
                  <a:moveTo>
                    <a:pt x="5213" y="816"/>
                  </a:moveTo>
                  <a:lnTo>
                    <a:pt x="5213" y="6081"/>
                  </a:lnTo>
                  <a:lnTo>
                    <a:pt x="815" y="6081"/>
                  </a:lnTo>
                  <a:lnTo>
                    <a:pt x="815" y="816"/>
                  </a:lnTo>
                  <a:close/>
                  <a:moveTo>
                    <a:pt x="463" y="1"/>
                  </a:moveTo>
                  <a:cubicBezTo>
                    <a:pt x="208" y="1"/>
                    <a:pt x="2" y="207"/>
                    <a:pt x="0" y="462"/>
                  </a:cubicBezTo>
                  <a:lnTo>
                    <a:pt x="0" y="6435"/>
                  </a:lnTo>
                  <a:cubicBezTo>
                    <a:pt x="2" y="6689"/>
                    <a:pt x="208" y="6896"/>
                    <a:pt x="463" y="6896"/>
                  </a:cubicBezTo>
                  <a:lnTo>
                    <a:pt x="5566" y="6896"/>
                  </a:lnTo>
                  <a:cubicBezTo>
                    <a:pt x="5819" y="6896"/>
                    <a:pt x="6027" y="6689"/>
                    <a:pt x="6027" y="6435"/>
                  </a:cubicBezTo>
                  <a:lnTo>
                    <a:pt x="6027" y="462"/>
                  </a:lnTo>
                  <a:cubicBezTo>
                    <a:pt x="6026" y="207"/>
                    <a:pt x="5819" y="1"/>
                    <a:pt x="55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5"/>
            <p:cNvSpPr/>
            <p:nvPr/>
          </p:nvSpPr>
          <p:spPr>
            <a:xfrm>
              <a:off x="5118271" y="4296236"/>
              <a:ext cx="114050" cy="130472"/>
            </a:xfrm>
            <a:custGeom>
              <a:avLst/>
              <a:gdLst/>
              <a:ahLst/>
              <a:cxnLst/>
              <a:rect l="l" t="t" r="r" b="b"/>
              <a:pathLst>
                <a:path w="6028" h="6896" extrusionOk="0">
                  <a:moveTo>
                    <a:pt x="5213" y="816"/>
                  </a:moveTo>
                  <a:lnTo>
                    <a:pt x="5213" y="6081"/>
                  </a:lnTo>
                  <a:lnTo>
                    <a:pt x="816" y="6081"/>
                  </a:lnTo>
                  <a:lnTo>
                    <a:pt x="816" y="816"/>
                  </a:lnTo>
                  <a:close/>
                  <a:moveTo>
                    <a:pt x="464" y="1"/>
                  </a:moveTo>
                  <a:cubicBezTo>
                    <a:pt x="209" y="1"/>
                    <a:pt x="2" y="207"/>
                    <a:pt x="1" y="462"/>
                  </a:cubicBezTo>
                  <a:lnTo>
                    <a:pt x="1" y="6435"/>
                  </a:lnTo>
                  <a:cubicBezTo>
                    <a:pt x="2" y="6689"/>
                    <a:pt x="209" y="6896"/>
                    <a:pt x="464" y="6896"/>
                  </a:cubicBezTo>
                  <a:lnTo>
                    <a:pt x="5567" y="6896"/>
                  </a:lnTo>
                  <a:cubicBezTo>
                    <a:pt x="5822" y="6896"/>
                    <a:pt x="6028" y="6689"/>
                    <a:pt x="6028" y="6435"/>
                  </a:cubicBezTo>
                  <a:lnTo>
                    <a:pt x="6028" y="462"/>
                  </a:lnTo>
                  <a:cubicBezTo>
                    <a:pt x="6028" y="207"/>
                    <a:pt x="5822" y="1"/>
                    <a:pt x="55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5"/>
            <p:cNvSpPr/>
            <p:nvPr/>
          </p:nvSpPr>
          <p:spPr>
            <a:xfrm>
              <a:off x="5381240" y="4296236"/>
              <a:ext cx="114031" cy="130472"/>
            </a:xfrm>
            <a:custGeom>
              <a:avLst/>
              <a:gdLst/>
              <a:ahLst/>
              <a:cxnLst/>
              <a:rect l="l" t="t" r="r" b="b"/>
              <a:pathLst>
                <a:path w="6027" h="6896" extrusionOk="0">
                  <a:moveTo>
                    <a:pt x="5213" y="816"/>
                  </a:moveTo>
                  <a:lnTo>
                    <a:pt x="5213" y="6081"/>
                  </a:lnTo>
                  <a:lnTo>
                    <a:pt x="815" y="6081"/>
                  </a:lnTo>
                  <a:lnTo>
                    <a:pt x="815" y="816"/>
                  </a:lnTo>
                  <a:close/>
                  <a:moveTo>
                    <a:pt x="462" y="1"/>
                  </a:moveTo>
                  <a:cubicBezTo>
                    <a:pt x="207" y="1"/>
                    <a:pt x="1" y="207"/>
                    <a:pt x="1" y="462"/>
                  </a:cubicBezTo>
                  <a:lnTo>
                    <a:pt x="1" y="6435"/>
                  </a:lnTo>
                  <a:cubicBezTo>
                    <a:pt x="1" y="6689"/>
                    <a:pt x="207" y="6896"/>
                    <a:pt x="462" y="6896"/>
                  </a:cubicBezTo>
                  <a:lnTo>
                    <a:pt x="5565" y="6896"/>
                  </a:lnTo>
                  <a:cubicBezTo>
                    <a:pt x="5820" y="6896"/>
                    <a:pt x="6026" y="6689"/>
                    <a:pt x="6026" y="6435"/>
                  </a:cubicBezTo>
                  <a:lnTo>
                    <a:pt x="6026" y="462"/>
                  </a:lnTo>
                  <a:cubicBezTo>
                    <a:pt x="6026" y="207"/>
                    <a:pt x="5820" y="1"/>
                    <a:pt x="556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/>
          <p:nvPr/>
        </p:nvSpPr>
        <p:spPr>
          <a:xfrm>
            <a:off x="5174775" y="700425"/>
            <a:ext cx="3260400" cy="2919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Поддержка этики исследования (ответственное управление исследовательской деятельностью)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Этическая экспертиза </a:t>
            </a:r>
            <a:b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(четко налаженные процедуры этической экспертизы внутри организации)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2" name="Google Shape;422;p46"/>
          <p:cNvSpPr txBox="1"/>
          <p:nvPr/>
        </p:nvSpPr>
        <p:spPr>
          <a:xfrm>
            <a:off x="1745775" y="700425"/>
            <a:ext cx="3342900" cy="2919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Планирование исследования согласно регламенту (соблюдение требований Комитета по этике иссл.)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Получение информированного согласия у участников исследования при их привлечении и отборе 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Защита конфиденциальности в ходе исследования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Этичное управление данными в ходе исследования и распространении результатов</a:t>
            </a:r>
            <a:endParaRPr sz="12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3" name="Google Shape;423;p46"/>
          <p:cNvSpPr txBox="1"/>
          <p:nvPr/>
        </p:nvSpPr>
        <p:spPr>
          <a:xfrm>
            <a:off x="100625" y="746250"/>
            <a:ext cx="1566300" cy="24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Конфликт интересов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Риски и польза 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Информ. согласие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Работа с уязвимыми участниками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Конфиденциальность и доступ к данным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Публикация и распространение 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9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Этика цифровых исследований</a:t>
            </a:r>
            <a:endParaRPr sz="900" b="1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4" name="Google Shape;424;p46"/>
          <p:cNvSpPr txBox="1"/>
          <p:nvPr/>
        </p:nvSpPr>
        <p:spPr>
          <a:xfrm>
            <a:off x="1519125" y="3697050"/>
            <a:ext cx="7142100" cy="623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Уважение • Благодеяние • Справедливость  • Добросовестность • Подотчетность  • Профессионализм </a:t>
            </a:r>
            <a:endParaRPr sz="1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5" name="Google Shape;425;p46"/>
          <p:cNvSpPr txBox="1"/>
          <p:nvPr/>
        </p:nvSpPr>
        <p:spPr>
          <a:xfrm>
            <a:off x="1315300" y="4396450"/>
            <a:ext cx="7539600" cy="6234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“Не навреди” </a:t>
            </a:r>
            <a:r>
              <a:rPr lang="es" sz="13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•</a:t>
            </a:r>
            <a:r>
              <a:rPr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Уважение автономности </a:t>
            </a:r>
            <a:r>
              <a:rPr lang="es" sz="130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•</a:t>
            </a:r>
            <a:r>
              <a:rPr lang="es" sz="1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Соблюдение права человека на неприкосновенность частной жизни и защиту персон. данных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6" name="Google Shape;426;p46"/>
          <p:cNvSpPr/>
          <p:nvPr/>
        </p:nvSpPr>
        <p:spPr>
          <a:xfrm>
            <a:off x="1647875" y="517175"/>
            <a:ext cx="6920400" cy="113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6"/>
          <p:cNvSpPr/>
          <p:nvPr/>
        </p:nvSpPr>
        <p:spPr>
          <a:xfrm>
            <a:off x="1368650" y="102900"/>
            <a:ext cx="7495286" cy="338540"/>
          </a:xfrm>
          <a:custGeom>
            <a:avLst/>
            <a:gdLst/>
            <a:ahLst/>
            <a:cxnLst/>
            <a:rect l="l" t="t" r="r" b="b"/>
            <a:pathLst>
              <a:path w="8147050" h="1593130" extrusionOk="0">
                <a:moveTo>
                  <a:pt x="0" y="1593130"/>
                </a:moveTo>
                <a:lnTo>
                  <a:pt x="4050632" y="0"/>
                </a:lnTo>
                <a:lnTo>
                  <a:pt x="8147050" y="1593130"/>
                </a:lnTo>
                <a:lnTo>
                  <a:pt x="0" y="159313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6"/>
          <p:cNvSpPr/>
          <p:nvPr/>
        </p:nvSpPr>
        <p:spPr>
          <a:xfrm>
            <a:off x="4932080" y="160060"/>
            <a:ext cx="323400" cy="207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6"/>
          <p:cNvSpPr txBox="1">
            <a:spLocks noGrp="1"/>
          </p:cNvSpPr>
          <p:nvPr>
            <p:ph type="sldNum" idx="12"/>
          </p:nvPr>
        </p:nvSpPr>
        <p:spPr>
          <a:xfrm>
            <a:off x="701040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  <p:sp>
        <p:nvSpPr>
          <p:cNvPr id="430" name="Google Shape;430;p46"/>
          <p:cNvSpPr txBox="1"/>
          <p:nvPr/>
        </p:nvSpPr>
        <p:spPr>
          <a:xfrm>
            <a:off x="114025" y="4535550"/>
            <a:ext cx="12258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Ценности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1" name="Google Shape;431;p46"/>
          <p:cNvSpPr txBox="1"/>
          <p:nvPr/>
        </p:nvSpPr>
        <p:spPr>
          <a:xfrm>
            <a:off x="100625" y="3839250"/>
            <a:ext cx="12258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Принципы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2" name="Google Shape;432;p46"/>
          <p:cNvSpPr txBox="1"/>
          <p:nvPr/>
        </p:nvSpPr>
        <p:spPr>
          <a:xfrm>
            <a:off x="100625" y="3139500"/>
            <a:ext cx="15072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Обязанности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46"/>
          <p:cNvSpPr txBox="1"/>
          <p:nvPr/>
        </p:nvSpPr>
        <p:spPr>
          <a:xfrm>
            <a:off x="3162600" y="3282050"/>
            <a:ext cx="19062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исследователи</a:t>
            </a:r>
            <a:endParaRPr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sp>
        <p:nvSpPr>
          <p:cNvPr id="434" name="Google Shape;434;p46"/>
          <p:cNvSpPr txBox="1"/>
          <p:nvPr/>
        </p:nvSpPr>
        <p:spPr>
          <a:xfrm>
            <a:off x="5677200" y="3053450"/>
            <a:ext cx="27105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организации, проводящие исследования</a:t>
            </a:r>
            <a:endParaRPr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ctrTitle"/>
          </p:nvPr>
        </p:nvSpPr>
        <p:spPr>
          <a:xfrm>
            <a:off x="758700" y="571500"/>
            <a:ext cx="7222500" cy="29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b="1">
                <a:latin typeface="Comfortaa"/>
                <a:ea typeface="Comfortaa"/>
                <a:cs typeface="Comfortaa"/>
                <a:sym typeface="Comfortaa"/>
              </a:rPr>
              <a:t>4. Этика публикаций (авторство)</a:t>
            </a:r>
            <a:endParaRPr sz="4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0" name="Google Shape;440;p47"/>
          <p:cNvSpPr txBox="1">
            <a:spLocks noGrp="1"/>
          </p:cNvSpPr>
          <p:nvPr>
            <p:ph type="subTitle" idx="1"/>
          </p:nvPr>
        </p:nvSpPr>
        <p:spPr>
          <a:xfrm>
            <a:off x="758700" y="3843775"/>
            <a:ext cx="237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/>
          <p:nvPr/>
        </p:nvSpPr>
        <p:spPr>
          <a:xfrm>
            <a:off x="1675775" y="1225663"/>
            <a:ext cx="7622400" cy="1601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FDF3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8"/>
          <p:cNvSpPr/>
          <p:nvPr/>
        </p:nvSpPr>
        <p:spPr>
          <a:xfrm>
            <a:off x="-68675" y="3026125"/>
            <a:ext cx="7538700" cy="1486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FDF3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subTitle" idx="1"/>
          </p:nvPr>
        </p:nvSpPr>
        <p:spPr>
          <a:xfrm>
            <a:off x="3235425" y="1298538"/>
            <a:ext cx="5290500" cy="14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Font typeface="Georgia"/>
              <a:buChar char="●"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список авторов интеллектуального продукта - лишь внесшие существенный вклад в его подготовку;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Font typeface="Georgia"/>
              <a:buChar char="●"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неприемлемо заключение любого рода соглашений, препятствующих справедливому признанию авторства;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Font typeface="Georgia"/>
              <a:buChar char="●"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присвоение себе авторства чужого интеллектуального продукта неприемлемо;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Font typeface="Georgia"/>
              <a:buChar char="●"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первый автор и последующий порядок авторов интеллектуального продукта определяется существенностью вклада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000"/>
              <a:buFont typeface="Georgia"/>
              <a:buChar char="●"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студент указывается первым автором в публикации, основанной на его работе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5725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8" name="Google Shape;448;p48"/>
          <p:cNvSpPr/>
          <p:nvPr/>
        </p:nvSpPr>
        <p:spPr>
          <a:xfrm>
            <a:off x="2513852" y="1858610"/>
            <a:ext cx="265325" cy="241609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8"/>
          <p:cNvSpPr/>
          <p:nvPr/>
        </p:nvSpPr>
        <p:spPr>
          <a:xfrm>
            <a:off x="6289949" y="3472749"/>
            <a:ext cx="288782" cy="241590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  <p:sp>
        <p:nvSpPr>
          <p:cNvPr id="451" name="Google Shape;451;p48"/>
          <p:cNvSpPr txBox="1">
            <a:spLocks noGrp="1"/>
          </p:cNvSpPr>
          <p:nvPr>
            <p:ph type="subTitle" idx="2"/>
          </p:nvPr>
        </p:nvSpPr>
        <p:spPr>
          <a:xfrm>
            <a:off x="421850" y="3112075"/>
            <a:ext cx="52443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89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389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Font typeface="Arial"/>
              <a:buChar char="●"/>
            </a:pPr>
            <a:r>
              <a:rPr lang="es">
                <a:solidFill>
                  <a:srgbClr val="338987"/>
                </a:solidFill>
                <a:latin typeface="Arial"/>
                <a:ea typeface="Arial"/>
                <a:cs typeface="Arial"/>
                <a:sym typeface="Arial"/>
              </a:rPr>
              <a:t>академический статус, должность, регалии или любой другой показатель трудового/исследовательского опыта - не  основание для указания в качестве первого автора интеллектуального продукта;</a:t>
            </a:r>
            <a:endParaRPr>
              <a:solidFill>
                <a:srgbClr val="3389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Font typeface="Arial"/>
              <a:buChar char="●"/>
            </a:pPr>
            <a:r>
              <a:rPr lang="es">
                <a:solidFill>
                  <a:srgbClr val="338987"/>
                </a:solidFill>
                <a:latin typeface="Arial"/>
                <a:ea typeface="Arial"/>
                <a:cs typeface="Arial"/>
                <a:sym typeface="Arial"/>
              </a:rPr>
              <a:t>несущественный вклад признается в  разделе “Благодарность”;</a:t>
            </a:r>
            <a:endParaRPr>
              <a:solidFill>
                <a:srgbClr val="3389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Font typeface="Arial"/>
              <a:buChar char="●"/>
            </a:pPr>
            <a:r>
              <a:rPr lang="es">
                <a:solidFill>
                  <a:srgbClr val="338987"/>
                </a:solidFill>
                <a:latin typeface="Arial"/>
                <a:ea typeface="Arial"/>
                <a:cs typeface="Arial"/>
                <a:sym typeface="Arial"/>
              </a:rPr>
              <a:t>гарантия представления на печать интеллектуального продукта впервые; </a:t>
            </a:r>
            <a:endParaRPr>
              <a:solidFill>
                <a:srgbClr val="3389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1100"/>
              <a:buFont typeface="Arial"/>
              <a:buChar char="●"/>
            </a:pPr>
            <a:r>
              <a:rPr lang="es">
                <a:solidFill>
                  <a:srgbClr val="338987"/>
                </a:solidFill>
                <a:latin typeface="Arial"/>
                <a:ea typeface="Arial"/>
                <a:cs typeface="Arial"/>
                <a:sym typeface="Arial"/>
              </a:rPr>
              <a:t>подача публикации лишь в одно издание</a:t>
            </a:r>
            <a:endParaRPr>
              <a:solidFill>
                <a:srgbClr val="3389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8"/>
          <p:cNvSpPr txBox="1">
            <a:spLocks noGrp="1"/>
          </p:cNvSpPr>
          <p:nvPr>
            <p:ph type="ctrTitle" idx="4"/>
          </p:nvPr>
        </p:nvSpPr>
        <p:spPr>
          <a:xfrm>
            <a:off x="7294425" y="129625"/>
            <a:ext cx="1141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Этика публикаций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53" name="Google Shape;453;p48"/>
          <p:cNvSpPr txBox="1"/>
          <p:nvPr/>
        </p:nvSpPr>
        <p:spPr>
          <a:xfrm>
            <a:off x="4123075" y="4098225"/>
            <a:ext cx="3456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38987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На основе Этического кодекса исследователей образования KERA, подготовленного к изданию </a:t>
            </a:r>
            <a:endParaRPr sz="800">
              <a:solidFill>
                <a:srgbClr val="338987"/>
              </a:solidFill>
              <a:latin typeface="Josefin Slab Thin"/>
              <a:ea typeface="Josefin Slab Thin"/>
              <a:cs typeface="Josefin Slab Thin"/>
              <a:sym typeface="Josefin Slab Th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9"/>
          <p:cNvSpPr txBox="1">
            <a:spLocks noGrp="1"/>
          </p:cNvSpPr>
          <p:nvPr>
            <p:ph type="subTitle" idx="7"/>
          </p:nvPr>
        </p:nvSpPr>
        <p:spPr>
          <a:xfrm>
            <a:off x="615650" y="3545900"/>
            <a:ext cx="38598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Если автор веб-публикации (поста и иного материала) отозвал/удалил ее, то исследователь образования не должен использовать данные из этой публикации.В случае, если исследователь после сбора данных не может отследить отзыв/удаление, то ему следует использовать их с оговоркой о дате последнего обращения к ним (примеры - “данные были доступны общественности [дата]”, “данные представлены в публично опубликованной редакции от [дата]”) (BERA, 2018, p. 18).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9" name="Google Shape;459;p49"/>
          <p:cNvSpPr txBox="1">
            <a:spLocks noGrp="1"/>
          </p:cNvSpPr>
          <p:nvPr>
            <p:ph type="ctrTitle" idx="15"/>
          </p:nvPr>
        </p:nvSpPr>
        <p:spPr>
          <a:xfrm>
            <a:off x="7334128" y="129625"/>
            <a:ext cx="11022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Comfortaa"/>
                <a:ea typeface="Comfortaa"/>
                <a:cs typeface="Comfortaa"/>
                <a:sym typeface="Comfortaa"/>
              </a:rPr>
              <a:t>Этика цифровых исследований</a:t>
            </a:r>
            <a:r>
              <a:rPr lang="es"/>
              <a:t> </a:t>
            </a:r>
            <a:endParaRPr sz="3600"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285875" y="760575"/>
            <a:ext cx="2830200" cy="10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Для получения права сбора и обработки персональных данных потенциальных участников, содержащихся в инфосистемах госорганов, должен получить на это согласие участников, которое предоставляется индивидуально через веб-портал “электронного правительства” </a:t>
            </a:r>
            <a:endParaRPr sz="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1" name="Google Shape;461;p49"/>
          <p:cNvSpPr txBox="1">
            <a:spLocks noGrp="1"/>
          </p:cNvSpPr>
          <p:nvPr>
            <p:ph type="subTitle" idx="4"/>
          </p:nvPr>
        </p:nvSpPr>
        <p:spPr>
          <a:xfrm>
            <a:off x="4520050" y="866725"/>
            <a:ext cx="44109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В случае, если мотивы автора не позволяют считать, что данные были специально опубликованы для публичного использования, могут передаваться третьим лицам и быть использованы в исследовательских целях, исследователь образования должен получить информированное согласие у автора. При этом исследователю следует помнить, что в качестве участника исследования рассматривается реальное физическое лицо, которому принадлежит домен/аккаунт, возможно с иным именем и аватаром.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9"/>
          <p:cNvSpPr txBox="1">
            <a:spLocks noGrp="1"/>
          </p:cNvSpPr>
          <p:nvPr>
            <p:ph type="subTitle" idx="13"/>
          </p:nvPr>
        </p:nvSpPr>
        <p:spPr>
          <a:xfrm>
            <a:off x="5096750" y="3452400"/>
            <a:ext cx="3166200" cy="12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Исследователь образования должен четко оценивать сложности обеспечения конфиденциальности данных, полученных в Интернет-пространстве, и предпринимать меры по их анонимизации, например, путем перефразирования цитат, собираемых при качественном цифровом исследовании.</a:t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3" name="Google Shape;463;p49"/>
          <p:cNvPicPr preferRelativeResize="0"/>
          <p:nvPr/>
        </p:nvPicPr>
        <p:blipFill rotWithShape="1">
          <a:blip r:embed="rId3">
            <a:alphaModFix/>
          </a:blip>
          <a:srcRect t="39836" b="39838"/>
          <a:stretch/>
        </p:blipFill>
        <p:spPr>
          <a:xfrm>
            <a:off x="0" y="2049025"/>
            <a:ext cx="9144000" cy="10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9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sp>
        <p:nvSpPr>
          <p:cNvPr id="465" name="Google Shape;465;p49"/>
          <p:cNvSpPr txBox="1"/>
          <p:nvPr/>
        </p:nvSpPr>
        <p:spPr>
          <a:xfrm>
            <a:off x="5375775" y="4604275"/>
            <a:ext cx="3456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38987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На основе Этического кодекса исследователей образования KERA, подготовленного к изданию </a:t>
            </a:r>
            <a:endParaRPr sz="800">
              <a:solidFill>
                <a:srgbClr val="338987"/>
              </a:solidFill>
              <a:latin typeface="Josefin Slab Thin"/>
              <a:ea typeface="Josefin Slab Thin"/>
              <a:cs typeface="Josefin Slab Thin"/>
              <a:sym typeface="Josefin Slab Th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0"/>
          <p:cNvSpPr txBox="1">
            <a:spLocks noGrp="1"/>
          </p:cNvSpPr>
          <p:nvPr>
            <p:ph type="ctrTitle"/>
          </p:nvPr>
        </p:nvSpPr>
        <p:spPr>
          <a:xfrm>
            <a:off x="758700" y="571500"/>
            <a:ext cx="7222500" cy="29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b="1">
                <a:latin typeface="Comfortaa"/>
                <a:ea typeface="Comfortaa"/>
                <a:cs typeface="Comfortaa"/>
                <a:sym typeface="Comfortaa"/>
              </a:rPr>
              <a:t>5. Комитет по институциональной этике исследований</a:t>
            </a:r>
            <a:endParaRPr sz="47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1" name="Google Shape;471;p50"/>
          <p:cNvSpPr txBox="1">
            <a:spLocks noGrp="1"/>
          </p:cNvSpPr>
          <p:nvPr>
            <p:ph type="subTitle" idx="1"/>
          </p:nvPr>
        </p:nvSpPr>
        <p:spPr>
          <a:xfrm>
            <a:off x="758700" y="3843775"/>
            <a:ext cx="237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473000" y="255275"/>
            <a:ext cx="41529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2200" b="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Актуальность </a:t>
            </a:r>
            <a:br>
              <a:rPr lang="es" sz="2200" b="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es" sz="2200" b="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внедрения в РК стандартов этического регулирования исследований</a:t>
            </a:r>
            <a:endParaRPr sz="2200" b="0">
              <a:solidFill>
                <a:srgbClr val="3389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1"/>
          </p:nvPr>
        </p:nvSpPr>
        <p:spPr>
          <a:xfrm>
            <a:off x="473000" y="2113975"/>
            <a:ext cx="36933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600"/>
              <a:t>Эмпирические исследования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600"/>
              <a:t>(Empirical, Primary research)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600"/>
              <a:t>VS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600"/>
              <a:t>Исследования за столом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600"/>
              <a:t>(Desk research)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4460450" y="0"/>
            <a:ext cx="4683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473000" y="3571650"/>
            <a:ext cx="38352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600">
                <a:latin typeface="Georgia"/>
                <a:ea typeface="Georgia"/>
                <a:cs typeface="Georgia"/>
                <a:sym typeface="Georgia"/>
              </a:rPr>
              <a:t>этические аспекты  рецензирования </a:t>
            </a:r>
            <a:br>
              <a:rPr lang="es" sz="1600">
                <a:latin typeface="Georgia"/>
                <a:ea typeface="Georgia"/>
                <a:cs typeface="Georgia"/>
                <a:sym typeface="Georgia"/>
              </a:rPr>
            </a:br>
            <a:r>
              <a:rPr lang="es" sz="1600">
                <a:latin typeface="Georgia"/>
                <a:ea typeface="Georgia"/>
                <a:cs typeface="Georgia"/>
                <a:sym typeface="Georgia"/>
              </a:rPr>
              <a:t>в международных журналах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100">
                <a:latin typeface="Georgia"/>
                <a:ea typeface="Georgia"/>
                <a:cs typeface="Georgia"/>
                <a:sym typeface="Georgia"/>
              </a:rPr>
              <a:t>(Этика публикации. Н-р, Elsevier: конфликт интересов, ранее неопубликованная работа, инклюзивный язык, вклад авторов, роль спонсора)</a:t>
            </a:r>
            <a:endParaRPr sz="11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4950600" y="4270825"/>
            <a:ext cx="40944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https://www.elsevier.com/journals/educational-research-review/1747-938x/guide-for-authors#txt5000</a:t>
            </a: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 rotWithShape="1">
          <a:blip r:embed="rId4">
            <a:alphaModFix/>
          </a:blip>
          <a:srcRect l="1249" r="10161" b="16929"/>
          <a:stretch/>
        </p:blipFill>
        <p:spPr>
          <a:xfrm>
            <a:off x="5576875" y="1762100"/>
            <a:ext cx="3567125" cy="25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/>
          <p:cNvPicPr preferRelativeResize="0"/>
          <p:nvPr/>
        </p:nvPicPr>
        <p:blipFill rotWithShape="1">
          <a:blip r:embed="rId5">
            <a:alphaModFix/>
          </a:blip>
          <a:srcRect l="5883" r="6696"/>
          <a:stretch/>
        </p:blipFill>
        <p:spPr>
          <a:xfrm>
            <a:off x="4728350" y="183338"/>
            <a:ext cx="4094400" cy="19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 txBox="1">
            <a:spLocks noGrp="1"/>
          </p:cNvSpPr>
          <p:nvPr>
            <p:ph type="body" idx="4294967295"/>
          </p:nvPr>
        </p:nvSpPr>
        <p:spPr>
          <a:xfrm>
            <a:off x="489450" y="1837225"/>
            <a:ext cx="4139700" cy="2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400">
                <a:latin typeface="Georgia"/>
                <a:ea typeface="Georgia"/>
                <a:cs typeface="Georgia"/>
                <a:sym typeface="Georgia"/>
              </a:rPr>
              <a:t>Миссия - контроль соответствия исследовательской деятельности с участием людей ППС, сотрудников и студентов НУ международным стандартам исследовательской этики и установленным правилам и процедурам НУ.</a:t>
            </a:r>
            <a:endParaRPr sz="14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</p:txBody>
      </p:sp>
      <p:sp>
        <p:nvSpPr>
          <p:cNvPr id="477" name="Google Shape;477;p51"/>
          <p:cNvSpPr txBox="1">
            <a:spLocks noGrp="1"/>
          </p:cNvSpPr>
          <p:nvPr>
            <p:ph type="title" idx="4294967295"/>
          </p:nvPr>
        </p:nvSpPr>
        <p:spPr>
          <a:xfrm>
            <a:off x="315250" y="286575"/>
            <a:ext cx="4885500" cy="13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700" b="0">
                <a:latin typeface="Comfortaa"/>
                <a:ea typeface="Comfortaa"/>
                <a:cs typeface="Comfortaa"/>
                <a:sym typeface="Comfortaa"/>
              </a:rPr>
              <a:t>Комитет институциональной этики научных исследований Назарбаев Университета (с 2012 года)</a:t>
            </a:r>
            <a:endParaRPr sz="1700" b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700" b="0">
                <a:latin typeface="Comfortaa"/>
                <a:ea typeface="Comfortaa"/>
                <a:cs typeface="Comfortaa"/>
                <a:sym typeface="Comfortaa"/>
              </a:rPr>
              <a:t>Institutional Research Ethics Committee</a:t>
            </a:r>
            <a:endParaRPr sz="1700" b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b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78" name="Google Shape;478;p51"/>
          <p:cNvSpPr txBox="1"/>
          <p:nvPr/>
        </p:nvSpPr>
        <p:spPr>
          <a:xfrm>
            <a:off x="1957825" y="4513000"/>
            <a:ext cx="30000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https://nu.edu.kz/ru/nauka/ofis-provosta/komitet-institutsionalnoj-etiki-nauchnyh-issledovanij</a:t>
            </a:r>
            <a:endParaRPr sz="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79" name="Google Shape;4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825" y="1413650"/>
            <a:ext cx="3830631" cy="25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 txBox="1">
            <a:spLocks noGrp="1"/>
          </p:cNvSpPr>
          <p:nvPr>
            <p:ph type="ctrTitle" idx="4294967295"/>
          </p:nvPr>
        </p:nvSpPr>
        <p:spPr>
          <a:xfrm>
            <a:off x="2715875" y="1656694"/>
            <a:ext cx="1327500" cy="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Отбор участников, методы отбора</a:t>
            </a:r>
            <a:endParaRPr sz="1000" b="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86" name="Google Shape;486;p52"/>
          <p:cNvGrpSpPr/>
          <p:nvPr/>
        </p:nvGrpSpPr>
        <p:grpSpPr>
          <a:xfrm>
            <a:off x="3264654" y="1526638"/>
            <a:ext cx="229939" cy="120775"/>
            <a:chOff x="2080675" y="352325"/>
            <a:chExt cx="485000" cy="254800"/>
          </a:xfrm>
        </p:grpSpPr>
        <p:sp>
          <p:nvSpPr>
            <p:cNvPr id="487" name="Google Shape;487;p52"/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489" name="Google Shape;489;p52"/>
          <p:cNvGrpSpPr/>
          <p:nvPr/>
        </p:nvGrpSpPr>
        <p:grpSpPr>
          <a:xfrm>
            <a:off x="4491531" y="524444"/>
            <a:ext cx="206139" cy="202559"/>
            <a:chOff x="-60988625" y="2310475"/>
            <a:chExt cx="316650" cy="311150"/>
          </a:xfrm>
        </p:grpSpPr>
        <p:sp>
          <p:nvSpPr>
            <p:cNvPr id="490" name="Google Shape;490;p52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1" name="Google Shape;491;p52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3389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496" name="Google Shape;496;p52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>
                <a:latin typeface="Georgia"/>
                <a:ea typeface="Georgia"/>
                <a:cs typeface="Georgia"/>
                <a:sym typeface="Georgia"/>
              </a:rPr>
              <a:t>21</a:t>
            </a:fld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7" name="Google Shape;497;p52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2"/>
          <p:cNvSpPr/>
          <p:nvPr/>
        </p:nvSpPr>
        <p:spPr>
          <a:xfrm>
            <a:off x="4276849" y="1580401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9" name="Google Shape;499;p52"/>
          <p:cNvSpPr/>
          <p:nvPr/>
        </p:nvSpPr>
        <p:spPr>
          <a:xfrm>
            <a:off x="3598434" y="3631244"/>
            <a:ext cx="795087" cy="59434"/>
          </a:xfrm>
          <a:custGeom>
            <a:avLst/>
            <a:gdLst/>
            <a:ahLst/>
            <a:cxnLst/>
            <a:rect l="l" t="t" r="r" b="b"/>
            <a:pathLst>
              <a:path w="24829" h="1856" fill="none" extrusionOk="0">
                <a:moveTo>
                  <a:pt x="24828" y="1856"/>
                </a:moveTo>
                <a:lnTo>
                  <a:pt x="14685" y="1856"/>
                </a:lnTo>
                <a:lnTo>
                  <a:pt x="12410" y="0"/>
                </a:lnTo>
                <a:lnTo>
                  <a:pt x="10144" y="1856"/>
                </a:lnTo>
                <a:lnTo>
                  <a:pt x="1" y="1856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0" name="Google Shape;500;p52"/>
          <p:cNvSpPr/>
          <p:nvPr/>
        </p:nvSpPr>
        <p:spPr>
          <a:xfrm>
            <a:off x="4957826" y="3349286"/>
            <a:ext cx="796207" cy="80857"/>
          </a:xfrm>
          <a:custGeom>
            <a:avLst/>
            <a:gdLst/>
            <a:ahLst/>
            <a:cxnLst/>
            <a:rect l="l" t="t" r="r" b="b"/>
            <a:pathLst>
              <a:path w="24864" h="2525" fill="none" extrusionOk="0">
                <a:moveTo>
                  <a:pt x="24863" y="2525"/>
                </a:moveTo>
                <a:lnTo>
                  <a:pt x="14684" y="2525"/>
                </a:lnTo>
                <a:lnTo>
                  <a:pt x="12454" y="0"/>
                </a:lnTo>
                <a:lnTo>
                  <a:pt x="10179" y="2525"/>
                </a:lnTo>
                <a:lnTo>
                  <a:pt x="0" y="2525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1" name="Google Shape;501;p52"/>
          <p:cNvSpPr txBox="1"/>
          <p:nvPr/>
        </p:nvSpPr>
        <p:spPr>
          <a:xfrm>
            <a:off x="3990350" y="864675"/>
            <a:ext cx="1268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Вопросы</a:t>
            </a:r>
            <a:endParaRPr sz="11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сообщества</a:t>
            </a:r>
            <a:endParaRPr sz="11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502" name="Google Shape;502;p52"/>
          <p:cNvGrpSpPr/>
          <p:nvPr/>
        </p:nvGrpSpPr>
        <p:grpSpPr>
          <a:xfrm>
            <a:off x="98" y="969547"/>
            <a:ext cx="9157631" cy="3204428"/>
            <a:chOff x="98" y="969547"/>
            <a:chExt cx="9157631" cy="3204428"/>
          </a:xfrm>
        </p:grpSpPr>
        <p:sp>
          <p:nvSpPr>
            <p:cNvPr id="503" name="Google Shape;503;p52"/>
            <p:cNvSpPr/>
            <p:nvPr/>
          </p:nvSpPr>
          <p:spPr>
            <a:xfrm>
              <a:off x="13832" y="969547"/>
              <a:ext cx="9143897" cy="3182972"/>
            </a:xfrm>
            <a:custGeom>
              <a:avLst/>
              <a:gdLst/>
              <a:ahLst/>
              <a:cxnLst/>
              <a:rect l="l" t="t" r="r" b="b"/>
              <a:pathLst>
                <a:path w="285546" h="99398" extrusionOk="0">
                  <a:moveTo>
                    <a:pt x="178751" y="0"/>
                  </a:moveTo>
                  <a:cubicBezTo>
                    <a:pt x="171953" y="0"/>
                    <a:pt x="166449" y="5540"/>
                    <a:pt x="166449" y="12302"/>
                  </a:cubicBezTo>
                  <a:lnTo>
                    <a:pt x="166449" y="58691"/>
                  </a:lnTo>
                  <a:cubicBezTo>
                    <a:pt x="166449" y="61930"/>
                    <a:pt x="163809" y="64570"/>
                    <a:pt x="160579" y="64570"/>
                  </a:cubicBezTo>
                  <a:lnTo>
                    <a:pt x="160320" y="64570"/>
                  </a:lnTo>
                  <a:cubicBezTo>
                    <a:pt x="157082" y="64570"/>
                    <a:pt x="154486" y="61930"/>
                    <a:pt x="154486" y="58691"/>
                  </a:cubicBezTo>
                  <a:lnTo>
                    <a:pt x="154486" y="36094"/>
                  </a:lnTo>
                  <a:cubicBezTo>
                    <a:pt x="154486" y="29288"/>
                    <a:pt x="148946" y="23757"/>
                    <a:pt x="142139" y="23757"/>
                  </a:cubicBezTo>
                  <a:lnTo>
                    <a:pt x="141916" y="23757"/>
                  </a:lnTo>
                  <a:cubicBezTo>
                    <a:pt x="135118" y="23757"/>
                    <a:pt x="129579" y="29288"/>
                    <a:pt x="129579" y="36094"/>
                  </a:cubicBezTo>
                  <a:lnTo>
                    <a:pt x="129579" y="68058"/>
                  </a:lnTo>
                  <a:cubicBezTo>
                    <a:pt x="129579" y="71297"/>
                    <a:pt x="126938" y="73937"/>
                    <a:pt x="123708" y="73937"/>
                  </a:cubicBezTo>
                  <a:lnTo>
                    <a:pt x="123218" y="73937"/>
                  </a:lnTo>
                  <a:cubicBezTo>
                    <a:pt x="119988" y="73937"/>
                    <a:pt x="117383" y="71297"/>
                    <a:pt x="117383" y="68058"/>
                  </a:cubicBezTo>
                  <a:lnTo>
                    <a:pt x="117383" y="57130"/>
                  </a:lnTo>
                  <a:cubicBezTo>
                    <a:pt x="117383" y="50332"/>
                    <a:pt x="111843" y="44828"/>
                    <a:pt x="105046" y="44828"/>
                  </a:cubicBezTo>
                  <a:cubicBezTo>
                    <a:pt x="98239" y="44828"/>
                    <a:pt x="92744" y="50332"/>
                    <a:pt x="92744" y="57130"/>
                  </a:cubicBezTo>
                  <a:lnTo>
                    <a:pt x="92744" y="90102"/>
                  </a:lnTo>
                  <a:cubicBezTo>
                    <a:pt x="92744" y="91663"/>
                    <a:pt x="91441" y="92930"/>
                    <a:pt x="89880" y="92930"/>
                  </a:cubicBezTo>
                  <a:lnTo>
                    <a:pt x="0" y="92966"/>
                  </a:lnTo>
                  <a:lnTo>
                    <a:pt x="0" y="99398"/>
                  </a:lnTo>
                  <a:lnTo>
                    <a:pt x="89880" y="99398"/>
                  </a:lnTo>
                  <a:cubicBezTo>
                    <a:pt x="95009" y="99398"/>
                    <a:pt x="99176" y="95232"/>
                    <a:pt x="99176" y="90102"/>
                  </a:cubicBezTo>
                  <a:lnTo>
                    <a:pt x="99176" y="57130"/>
                  </a:lnTo>
                  <a:cubicBezTo>
                    <a:pt x="99176" y="53901"/>
                    <a:pt x="101807" y="51260"/>
                    <a:pt x="105046" y="51260"/>
                  </a:cubicBezTo>
                  <a:cubicBezTo>
                    <a:pt x="108275" y="51260"/>
                    <a:pt x="110916" y="53901"/>
                    <a:pt x="110916" y="57130"/>
                  </a:cubicBezTo>
                  <a:lnTo>
                    <a:pt x="110916" y="68058"/>
                  </a:lnTo>
                  <a:cubicBezTo>
                    <a:pt x="110916" y="74865"/>
                    <a:pt x="116456" y="80405"/>
                    <a:pt x="123218" y="80405"/>
                  </a:cubicBezTo>
                  <a:lnTo>
                    <a:pt x="123708" y="80405"/>
                  </a:lnTo>
                  <a:cubicBezTo>
                    <a:pt x="130506" y="80405"/>
                    <a:pt x="136046" y="74865"/>
                    <a:pt x="136046" y="68058"/>
                  </a:cubicBezTo>
                  <a:lnTo>
                    <a:pt x="136046" y="36094"/>
                  </a:lnTo>
                  <a:cubicBezTo>
                    <a:pt x="136046" y="32856"/>
                    <a:pt x="138687" y="30224"/>
                    <a:pt x="141916" y="30224"/>
                  </a:cubicBezTo>
                  <a:lnTo>
                    <a:pt x="142139" y="30224"/>
                  </a:lnTo>
                  <a:cubicBezTo>
                    <a:pt x="145378" y="30224"/>
                    <a:pt x="148018" y="32856"/>
                    <a:pt x="148018" y="36094"/>
                  </a:cubicBezTo>
                  <a:lnTo>
                    <a:pt x="148018" y="58691"/>
                  </a:lnTo>
                  <a:cubicBezTo>
                    <a:pt x="148018" y="65498"/>
                    <a:pt x="153549" y="71038"/>
                    <a:pt x="160320" y="71038"/>
                  </a:cubicBezTo>
                  <a:lnTo>
                    <a:pt x="160579" y="71038"/>
                  </a:lnTo>
                  <a:cubicBezTo>
                    <a:pt x="167377" y="71038"/>
                    <a:pt x="172881" y="65498"/>
                    <a:pt x="172881" y="58691"/>
                  </a:cubicBezTo>
                  <a:lnTo>
                    <a:pt x="172881" y="12302"/>
                  </a:lnTo>
                  <a:cubicBezTo>
                    <a:pt x="172881" y="9073"/>
                    <a:pt x="175522" y="6468"/>
                    <a:pt x="178751" y="6468"/>
                  </a:cubicBezTo>
                  <a:lnTo>
                    <a:pt x="179019" y="6468"/>
                  </a:lnTo>
                  <a:cubicBezTo>
                    <a:pt x="182248" y="6468"/>
                    <a:pt x="184889" y="9073"/>
                    <a:pt x="184889" y="12302"/>
                  </a:cubicBezTo>
                  <a:lnTo>
                    <a:pt x="184889" y="33490"/>
                  </a:lnTo>
                  <a:cubicBezTo>
                    <a:pt x="184889" y="38699"/>
                    <a:pt x="189091" y="42892"/>
                    <a:pt x="194292" y="42892"/>
                  </a:cubicBezTo>
                  <a:lnTo>
                    <a:pt x="285545" y="42892"/>
                  </a:lnTo>
                  <a:lnTo>
                    <a:pt x="285545" y="36505"/>
                  </a:lnTo>
                  <a:lnTo>
                    <a:pt x="194292" y="36469"/>
                  </a:lnTo>
                  <a:cubicBezTo>
                    <a:pt x="192659" y="36469"/>
                    <a:pt x="191321" y="35131"/>
                    <a:pt x="191321" y="33490"/>
                  </a:cubicBezTo>
                  <a:lnTo>
                    <a:pt x="191321" y="12302"/>
                  </a:lnTo>
                  <a:cubicBezTo>
                    <a:pt x="191321" y="5540"/>
                    <a:pt x="185781" y="0"/>
                    <a:pt x="179019" y="0"/>
                  </a:cubicBezTo>
                  <a:close/>
                </a:path>
              </a:pathLst>
            </a:custGeom>
            <a:solidFill>
              <a:srgbClr val="FFB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98" y="990970"/>
              <a:ext cx="9143897" cy="2975883"/>
            </a:xfrm>
            <a:custGeom>
              <a:avLst/>
              <a:gdLst/>
              <a:ahLst/>
              <a:cxnLst/>
              <a:rect l="l" t="t" r="r" b="b"/>
              <a:pathLst>
                <a:path w="285546" h="92931" fill="none" extrusionOk="0">
                  <a:moveTo>
                    <a:pt x="285545" y="36469"/>
                  </a:moveTo>
                  <a:lnTo>
                    <a:pt x="195630" y="36469"/>
                  </a:lnTo>
                  <a:cubicBezTo>
                    <a:pt x="193997" y="36469"/>
                    <a:pt x="192659" y="35131"/>
                    <a:pt x="192659" y="33490"/>
                  </a:cubicBezTo>
                  <a:lnTo>
                    <a:pt x="192659" y="12302"/>
                  </a:lnTo>
                  <a:cubicBezTo>
                    <a:pt x="192659" y="5540"/>
                    <a:pt x="187119" y="0"/>
                    <a:pt x="180357" y="0"/>
                  </a:cubicBezTo>
                  <a:lnTo>
                    <a:pt x="180089" y="0"/>
                  </a:lnTo>
                  <a:cubicBezTo>
                    <a:pt x="173292" y="0"/>
                    <a:pt x="167787" y="5540"/>
                    <a:pt x="167787" y="12302"/>
                  </a:cubicBezTo>
                  <a:lnTo>
                    <a:pt x="167787" y="58691"/>
                  </a:lnTo>
                  <a:cubicBezTo>
                    <a:pt x="167787" y="61930"/>
                    <a:pt x="165147" y="64570"/>
                    <a:pt x="161917" y="64570"/>
                  </a:cubicBezTo>
                  <a:lnTo>
                    <a:pt x="161659" y="64570"/>
                  </a:lnTo>
                  <a:cubicBezTo>
                    <a:pt x="158420" y="64570"/>
                    <a:pt x="155824" y="61930"/>
                    <a:pt x="155824" y="58691"/>
                  </a:cubicBezTo>
                  <a:lnTo>
                    <a:pt x="155824" y="36095"/>
                  </a:lnTo>
                  <a:cubicBezTo>
                    <a:pt x="155824" y="29288"/>
                    <a:pt x="150284" y="23757"/>
                    <a:pt x="143477" y="23757"/>
                  </a:cubicBezTo>
                  <a:lnTo>
                    <a:pt x="143254" y="23757"/>
                  </a:lnTo>
                  <a:cubicBezTo>
                    <a:pt x="136457" y="23757"/>
                    <a:pt x="130917" y="29288"/>
                    <a:pt x="130917" y="36095"/>
                  </a:cubicBezTo>
                  <a:lnTo>
                    <a:pt x="130917" y="68059"/>
                  </a:lnTo>
                  <a:cubicBezTo>
                    <a:pt x="130917" y="71297"/>
                    <a:pt x="128276" y="73937"/>
                    <a:pt x="125047" y="73937"/>
                  </a:cubicBezTo>
                  <a:lnTo>
                    <a:pt x="124556" y="73937"/>
                  </a:lnTo>
                  <a:cubicBezTo>
                    <a:pt x="121327" y="73937"/>
                    <a:pt x="118686" y="71297"/>
                    <a:pt x="118686" y="68059"/>
                  </a:cubicBezTo>
                  <a:lnTo>
                    <a:pt x="118686" y="57130"/>
                  </a:lnTo>
                  <a:cubicBezTo>
                    <a:pt x="118686" y="50332"/>
                    <a:pt x="113182" y="44793"/>
                    <a:pt x="106384" y="44793"/>
                  </a:cubicBezTo>
                  <a:cubicBezTo>
                    <a:pt x="99577" y="44793"/>
                    <a:pt x="94082" y="50332"/>
                    <a:pt x="94082" y="57130"/>
                  </a:cubicBezTo>
                  <a:lnTo>
                    <a:pt x="94082" y="90102"/>
                  </a:lnTo>
                  <a:cubicBezTo>
                    <a:pt x="94082" y="91664"/>
                    <a:pt x="92779" y="92930"/>
                    <a:pt x="91218" y="92930"/>
                  </a:cubicBezTo>
                  <a:lnTo>
                    <a:pt x="0" y="92930"/>
                  </a:lnTo>
                </a:path>
              </a:pathLst>
            </a:custGeom>
            <a:noFill/>
            <a:ln w="19050" cap="flat" cmpd="sng">
              <a:solidFill>
                <a:srgbClr val="338987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98" y="1198059"/>
              <a:ext cx="9143897" cy="2975915"/>
            </a:xfrm>
            <a:custGeom>
              <a:avLst/>
              <a:gdLst/>
              <a:ahLst/>
              <a:cxnLst/>
              <a:rect l="l" t="t" r="r" b="b"/>
              <a:pathLst>
                <a:path w="285546" h="92932" fill="none" extrusionOk="0">
                  <a:moveTo>
                    <a:pt x="285545" y="36425"/>
                  </a:moveTo>
                  <a:lnTo>
                    <a:pt x="195630" y="36425"/>
                  </a:lnTo>
                  <a:cubicBezTo>
                    <a:pt x="190429" y="36425"/>
                    <a:pt x="186191" y="32188"/>
                    <a:pt x="186191" y="27023"/>
                  </a:cubicBezTo>
                  <a:lnTo>
                    <a:pt x="186191" y="5835"/>
                  </a:lnTo>
                  <a:cubicBezTo>
                    <a:pt x="186191" y="2606"/>
                    <a:pt x="183587" y="1"/>
                    <a:pt x="180357" y="1"/>
                  </a:cubicBezTo>
                  <a:lnTo>
                    <a:pt x="180089" y="1"/>
                  </a:lnTo>
                  <a:cubicBezTo>
                    <a:pt x="176860" y="1"/>
                    <a:pt x="174219" y="2606"/>
                    <a:pt x="174219" y="5835"/>
                  </a:cubicBezTo>
                  <a:lnTo>
                    <a:pt x="174219" y="52224"/>
                  </a:lnTo>
                  <a:cubicBezTo>
                    <a:pt x="174219" y="59031"/>
                    <a:pt x="168715" y="64527"/>
                    <a:pt x="161917" y="64527"/>
                  </a:cubicBezTo>
                  <a:lnTo>
                    <a:pt x="161659" y="64527"/>
                  </a:lnTo>
                  <a:cubicBezTo>
                    <a:pt x="154888" y="64527"/>
                    <a:pt x="149356" y="59031"/>
                    <a:pt x="149356" y="52224"/>
                  </a:cubicBezTo>
                  <a:lnTo>
                    <a:pt x="149356" y="29628"/>
                  </a:lnTo>
                  <a:cubicBezTo>
                    <a:pt x="149356" y="26389"/>
                    <a:pt x="146716" y="23757"/>
                    <a:pt x="143477" y="23757"/>
                  </a:cubicBezTo>
                  <a:lnTo>
                    <a:pt x="143254" y="23757"/>
                  </a:lnTo>
                  <a:cubicBezTo>
                    <a:pt x="140025" y="23757"/>
                    <a:pt x="137384" y="26389"/>
                    <a:pt x="137384" y="29628"/>
                  </a:cubicBezTo>
                  <a:lnTo>
                    <a:pt x="137384" y="61592"/>
                  </a:lnTo>
                  <a:cubicBezTo>
                    <a:pt x="137384" y="68398"/>
                    <a:pt x="131844" y="73938"/>
                    <a:pt x="125047" y="73938"/>
                  </a:cubicBezTo>
                  <a:lnTo>
                    <a:pt x="124556" y="73938"/>
                  </a:lnTo>
                  <a:cubicBezTo>
                    <a:pt x="117794" y="73938"/>
                    <a:pt x="112254" y="68398"/>
                    <a:pt x="112254" y="61592"/>
                  </a:cubicBezTo>
                  <a:lnTo>
                    <a:pt x="112254" y="50663"/>
                  </a:lnTo>
                  <a:cubicBezTo>
                    <a:pt x="112254" y="47434"/>
                    <a:pt x="109613" y="44793"/>
                    <a:pt x="106384" y="44793"/>
                  </a:cubicBezTo>
                  <a:cubicBezTo>
                    <a:pt x="103145" y="44793"/>
                    <a:pt x="100514" y="47434"/>
                    <a:pt x="100514" y="50663"/>
                  </a:cubicBezTo>
                  <a:lnTo>
                    <a:pt x="100514" y="83635"/>
                  </a:lnTo>
                  <a:cubicBezTo>
                    <a:pt x="100514" y="88765"/>
                    <a:pt x="96348" y="92931"/>
                    <a:pt x="91218" y="92931"/>
                  </a:cubicBezTo>
                  <a:lnTo>
                    <a:pt x="0" y="92931"/>
                  </a:lnTo>
                </a:path>
              </a:pathLst>
            </a:custGeom>
            <a:noFill/>
            <a:ln w="19050" cap="flat" cmpd="sng">
              <a:solidFill>
                <a:srgbClr val="338987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9115399" y="2240776"/>
              <a:ext cx="28596" cy="32"/>
            </a:xfrm>
            <a:custGeom>
              <a:avLst/>
              <a:gdLst/>
              <a:ahLst/>
              <a:cxnLst/>
              <a:rect l="l" t="t" r="r" b="b"/>
              <a:pathLst>
                <a:path w="893" h="1" fill="none" extrusionOk="0">
                  <a:moveTo>
                    <a:pt x="0" y="1"/>
                  </a:moveTo>
                  <a:lnTo>
                    <a:pt x="892" y="1"/>
                  </a:lnTo>
                </a:path>
              </a:pathLst>
            </a:custGeom>
            <a:noFill/>
            <a:ln w="3800" cap="flat" cmpd="sng">
              <a:solidFill>
                <a:srgbClr val="1F1F1F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507" name="Google Shape;507;p52"/>
          <p:cNvSpPr/>
          <p:nvPr/>
        </p:nvSpPr>
        <p:spPr>
          <a:xfrm>
            <a:off x="129285" y="1089672"/>
            <a:ext cx="8966253" cy="2979788"/>
          </a:xfrm>
          <a:custGeom>
            <a:avLst/>
            <a:gdLst/>
            <a:ahLst/>
            <a:cxnLst/>
            <a:rect l="l" t="t" r="r" b="b"/>
            <a:pathLst>
              <a:path w="280086" h="93082" extrusionOk="0">
                <a:moveTo>
                  <a:pt x="176191" y="0"/>
                </a:moveTo>
                <a:lnTo>
                  <a:pt x="176191" y="152"/>
                </a:lnTo>
                <a:lnTo>
                  <a:pt x="176637" y="152"/>
                </a:lnTo>
                <a:cubicBezTo>
                  <a:pt x="177083" y="152"/>
                  <a:pt x="177529" y="187"/>
                  <a:pt x="177975" y="223"/>
                </a:cubicBezTo>
                <a:lnTo>
                  <a:pt x="177975" y="80"/>
                </a:lnTo>
                <a:cubicBezTo>
                  <a:pt x="177529" y="36"/>
                  <a:pt x="177083" y="0"/>
                  <a:pt x="176637" y="0"/>
                </a:cubicBezTo>
                <a:close/>
                <a:moveTo>
                  <a:pt x="174407" y="223"/>
                </a:moveTo>
                <a:cubicBezTo>
                  <a:pt x="173809" y="339"/>
                  <a:pt x="173256" y="526"/>
                  <a:pt x="172694" y="785"/>
                </a:cubicBezTo>
                <a:lnTo>
                  <a:pt x="172775" y="892"/>
                </a:lnTo>
                <a:cubicBezTo>
                  <a:pt x="173292" y="669"/>
                  <a:pt x="173845" y="482"/>
                  <a:pt x="174443" y="375"/>
                </a:cubicBezTo>
                <a:lnTo>
                  <a:pt x="174407" y="223"/>
                </a:lnTo>
                <a:close/>
                <a:moveTo>
                  <a:pt x="179724" y="526"/>
                </a:moveTo>
                <a:lnTo>
                  <a:pt x="179688" y="669"/>
                </a:lnTo>
                <a:cubicBezTo>
                  <a:pt x="180241" y="856"/>
                  <a:pt x="180759" y="1115"/>
                  <a:pt x="181285" y="1418"/>
                </a:cubicBezTo>
                <a:lnTo>
                  <a:pt x="181357" y="1303"/>
                </a:lnTo>
                <a:cubicBezTo>
                  <a:pt x="180839" y="972"/>
                  <a:pt x="180277" y="705"/>
                  <a:pt x="179724" y="526"/>
                </a:cubicBezTo>
                <a:close/>
                <a:moveTo>
                  <a:pt x="171133" y="1677"/>
                </a:moveTo>
                <a:cubicBezTo>
                  <a:pt x="170651" y="2007"/>
                  <a:pt x="170170" y="2382"/>
                  <a:pt x="169759" y="2828"/>
                </a:cubicBezTo>
                <a:lnTo>
                  <a:pt x="169875" y="2935"/>
                </a:lnTo>
                <a:cubicBezTo>
                  <a:pt x="170277" y="2489"/>
                  <a:pt x="170723" y="2123"/>
                  <a:pt x="171213" y="1784"/>
                </a:cubicBezTo>
                <a:lnTo>
                  <a:pt x="171133" y="1677"/>
                </a:lnTo>
                <a:close/>
                <a:moveTo>
                  <a:pt x="182766" y="2382"/>
                </a:moveTo>
                <a:lnTo>
                  <a:pt x="182695" y="2453"/>
                </a:lnTo>
                <a:cubicBezTo>
                  <a:pt x="183141" y="2864"/>
                  <a:pt x="183515" y="3310"/>
                  <a:pt x="183881" y="3791"/>
                </a:cubicBezTo>
                <a:lnTo>
                  <a:pt x="183997" y="3684"/>
                </a:lnTo>
                <a:cubicBezTo>
                  <a:pt x="183623" y="3203"/>
                  <a:pt x="183212" y="2757"/>
                  <a:pt x="182766" y="2382"/>
                </a:cubicBezTo>
                <a:close/>
                <a:moveTo>
                  <a:pt x="168644" y="4238"/>
                </a:moveTo>
                <a:cubicBezTo>
                  <a:pt x="168350" y="4764"/>
                  <a:pt x="168046" y="5281"/>
                  <a:pt x="167868" y="5834"/>
                </a:cubicBezTo>
                <a:lnTo>
                  <a:pt x="167975" y="5915"/>
                </a:lnTo>
                <a:cubicBezTo>
                  <a:pt x="168198" y="5353"/>
                  <a:pt x="168457" y="4835"/>
                  <a:pt x="168796" y="4318"/>
                </a:cubicBezTo>
                <a:lnTo>
                  <a:pt x="168644" y="4238"/>
                </a:lnTo>
                <a:close/>
                <a:moveTo>
                  <a:pt x="184925" y="5246"/>
                </a:moveTo>
                <a:lnTo>
                  <a:pt x="184773" y="5281"/>
                </a:lnTo>
                <a:cubicBezTo>
                  <a:pt x="185041" y="5834"/>
                  <a:pt x="185264" y="6396"/>
                  <a:pt x="185371" y="6950"/>
                </a:cubicBezTo>
                <a:lnTo>
                  <a:pt x="185523" y="6914"/>
                </a:lnTo>
                <a:cubicBezTo>
                  <a:pt x="185371" y="6361"/>
                  <a:pt x="185184" y="5763"/>
                  <a:pt x="184925" y="5246"/>
                </a:cubicBezTo>
                <a:close/>
                <a:moveTo>
                  <a:pt x="167377" y="7583"/>
                </a:moveTo>
                <a:cubicBezTo>
                  <a:pt x="167270" y="8109"/>
                  <a:pt x="167235" y="8627"/>
                  <a:pt x="167235" y="9144"/>
                </a:cubicBezTo>
                <a:lnTo>
                  <a:pt x="167235" y="9367"/>
                </a:lnTo>
                <a:lnTo>
                  <a:pt x="167377" y="9367"/>
                </a:lnTo>
                <a:lnTo>
                  <a:pt x="167377" y="9144"/>
                </a:lnTo>
                <a:cubicBezTo>
                  <a:pt x="167377" y="8627"/>
                  <a:pt x="167422" y="8109"/>
                  <a:pt x="167529" y="7583"/>
                </a:cubicBezTo>
                <a:close/>
                <a:moveTo>
                  <a:pt x="185630" y="8698"/>
                </a:moveTo>
                <a:cubicBezTo>
                  <a:pt x="185665" y="8850"/>
                  <a:pt x="185665" y="9001"/>
                  <a:pt x="185665" y="9144"/>
                </a:cubicBezTo>
                <a:lnTo>
                  <a:pt x="185665" y="10482"/>
                </a:lnTo>
                <a:lnTo>
                  <a:pt x="185817" y="10482"/>
                </a:lnTo>
                <a:lnTo>
                  <a:pt x="185817" y="9144"/>
                </a:lnTo>
                <a:cubicBezTo>
                  <a:pt x="185817" y="9001"/>
                  <a:pt x="185817" y="8850"/>
                  <a:pt x="185781" y="8698"/>
                </a:cubicBezTo>
                <a:close/>
                <a:moveTo>
                  <a:pt x="167235" y="11151"/>
                </a:moveTo>
                <a:lnTo>
                  <a:pt x="167235" y="12936"/>
                </a:lnTo>
                <a:lnTo>
                  <a:pt x="167377" y="12936"/>
                </a:lnTo>
                <a:lnTo>
                  <a:pt x="167377" y="11151"/>
                </a:lnTo>
                <a:close/>
                <a:moveTo>
                  <a:pt x="185665" y="12266"/>
                </a:moveTo>
                <a:lnTo>
                  <a:pt x="185665" y="14051"/>
                </a:lnTo>
                <a:lnTo>
                  <a:pt x="185817" y="14051"/>
                </a:lnTo>
                <a:lnTo>
                  <a:pt x="185817" y="12266"/>
                </a:lnTo>
                <a:close/>
                <a:moveTo>
                  <a:pt x="167235" y="14720"/>
                </a:moveTo>
                <a:lnTo>
                  <a:pt x="167235" y="16504"/>
                </a:lnTo>
                <a:lnTo>
                  <a:pt x="167377" y="16504"/>
                </a:lnTo>
                <a:lnTo>
                  <a:pt x="167377" y="14720"/>
                </a:lnTo>
                <a:close/>
                <a:moveTo>
                  <a:pt x="185665" y="15835"/>
                </a:moveTo>
                <a:lnTo>
                  <a:pt x="185665" y="17619"/>
                </a:lnTo>
                <a:lnTo>
                  <a:pt x="185817" y="17619"/>
                </a:lnTo>
                <a:lnTo>
                  <a:pt x="185817" y="15835"/>
                </a:lnTo>
                <a:close/>
                <a:moveTo>
                  <a:pt x="167235" y="18288"/>
                </a:moveTo>
                <a:lnTo>
                  <a:pt x="167235" y="20072"/>
                </a:lnTo>
                <a:lnTo>
                  <a:pt x="167377" y="20072"/>
                </a:lnTo>
                <a:lnTo>
                  <a:pt x="167377" y="18288"/>
                </a:lnTo>
                <a:close/>
                <a:moveTo>
                  <a:pt x="185665" y="19403"/>
                </a:moveTo>
                <a:lnTo>
                  <a:pt x="185665" y="21187"/>
                </a:lnTo>
                <a:lnTo>
                  <a:pt x="185817" y="21187"/>
                </a:lnTo>
                <a:lnTo>
                  <a:pt x="185817" y="19403"/>
                </a:lnTo>
                <a:close/>
                <a:moveTo>
                  <a:pt x="167235" y="21857"/>
                </a:moveTo>
                <a:lnTo>
                  <a:pt x="167235" y="23641"/>
                </a:lnTo>
                <a:lnTo>
                  <a:pt x="167377" y="23641"/>
                </a:lnTo>
                <a:lnTo>
                  <a:pt x="167377" y="21857"/>
                </a:lnTo>
                <a:close/>
                <a:moveTo>
                  <a:pt x="139205" y="23757"/>
                </a:moveTo>
                <a:cubicBezTo>
                  <a:pt x="138607" y="23792"/>
                  <a:pt x="138018" y="23864"/>
                  <a:pt x="137456" y="24015"/>
                </a:cubicBezTo>
                <a:lnTo>
                  <a:pt x="137456" y="24167"/>
                </a:lnTo>
                <a:cubicBezTo>
                  <a:pt x="138054" y="24015"/>
                  <a:pt x="138652" y="23944"/>
                  <a:pt x="139240" y="23899"/>
                </a:cubicBezTo>
                <a:lnTo>
                  <a:pt x="139205" y="23757"/>
                </a:lnTo>
                <a:close/>
                <a:moveTo>
                  <a:pt x="141025" y="23828"/>
                </a:moveTo>
                <a:lnTo>
                  <a:pt x="140989" y="23980"/>
                </a:lnTo>
                <a:cubicBezTo>
                  <a:pt x="141587" y="24087"/>
                  <a:pt x="142140" y="24203"/>
                  <a:pt x="142702" y="24390"/>
                </a:cubicBezTo>
                <a:lnTo>
                  <a:pt x="142773" y="24274"/>
                </a:lnTo>
                <a:cubicBezTo>
                  <a:pt x="142220" y="24051"/>
                  <a:pt x="141622" y="23944"/>
                  <a:pt x="141025" y="23828"/>
                </a:cubicBezTo>
                <a:close/>
                <a:moveTo>
                  <a:pt x="185665" y="22972"/>
                </a:moveTo>
                <a:lnTo>
                  <a:pt x="185665" y="24756"/>
                </a:lnTo>
                <a:lnTo>
                  <a:pt x="185817" y="24756"/>
                </a:lnTo>
                <a:lnTo>
                  <a:pt x="185817" y="22972"/>
                </a:lnTo>
                <a:close/>
                <a:moveTo>
                  <a:pt x="135752" y="24569"/>
                </a:moveTo>
                <a:cubicBezTo>
                  <a:pt x="135190" y="24836"/>
                  <a:pt x="134673" y="25131"/>
                  <a:pt x="134191" y="25505"/>
                </a:cubicBezTo>
                <a:lnTo>
                  <a:pt x="134262" y="25612"/>
                </a:lnTo>
                <a:cubicBezTo>
                  <a:pt x="134744" y="25282"/>
                  <a:pt x="135262" y="24979"/>
                  <a:pt x="135788" y="24720"/>
                </a:cubicBezTo>
                <a:lnTo>
                  <a:pt x="135752" y="24569"/>
                </a:lnTo>
                <a:close/>
                <a:moveTo>
                  <a:pt x="144406" y="25015"/>
                </a:moveTo>
                <a:lnTo>
                  <a:pt x="144334" y="25131"/>
                </a:lnTo>
                <a:cubicBezTo>
                  <a:pt x="144816" y="25425"/>
                  <a:pt x="145298" y="25800"/>
                  <a:pt x="145744" y="26174"/>
                </a:cubicBezTo>
                <a:lnTo>
                  <a:pt x="145860" y="26058"/>
                </a:lnTo>
                <a:cubicBezTo>
                  <a:pt x="145414" y="25648"/>
                  <a:pt x="144932" y="25318"/>
                  <a:pt x="144406" y="25015"/>
                </a:cubicBezTo>
                <a:close/>
                <a:moveTo>
                  <a:pt x="167235" y="25425"/>
                </a:moveTo>
                <a:lnTo>
                  <a:pt x="167235" y="27209"/>
                </a:lnTo>
                <a:lnTo>
                  <a:pt x="167377" y="27209"/>
                </a:lnTo>
                <a:lnTo>
                  <a:pt x="167377" y="25425"/>
                </a:lnTo>
                <a:close/>
                <a:moveTo>
                  <a:pt x="132853" y="26656"/>
                </a:moveTo>
                <a:cubicBezTo>
                  <a:pt x="132442" y="27102"/>
                  <a:pt x="132068" y="27584"/>
                  <a:pt x="131738" y="28101"/>
                </a:cubicBezTo>
                <a:lnTo>
                  <a:pt x="131880" y="28182"/>
                </a:lnTo>
                <a:cubicBezTo>
                  <a:pt x="132184" y="27691"/>
                  <a:pt x="132550" y="27209"/>
                  <a:pt x="132960" y="26763"/>
                </a:cubicBezTo>
                <a:lnTo>
                  <a:pt x="132853" y="26656"/>
                </a:lnTo>
                <a:close/>
                <a:moveTo>
                  <a:pt x="185665" y="26540"/>
                </a:moveTo>
                <a:lnTo>
                  <a:pt x="185665" y="28324"/>
                </a:lnTo>
                <a:lnTo>
                  <a:pt x="185817" y="28324"/>
                </a:lnTo>
                <a:lnTo>
                  <a:pt x="185817" y="26540"/>
                </a:lnTo>
                <a:close/>
                <a:moveTo>
                  <a:pt x="147082" y="27361"/>
                </a:moveTo>
                <a:lnTo>
                  <a:pt x="146975" y="27468"/>
                </a:lnTo>
                <a:cubicBezTo>
                  <a:pt x="147305" y="27914"/>
                  <a:pt x="147644" y="28440"/>
                  <a:pt x="147903" y="28958"/>
                </a:cubicBezTo>
                <a:lnTo>
                  <a:pt x="148019" y="28922"/>
                </a:lnTo>
                <a:cubicBezTo>
                  <a:pt x="147751" y="28360"/>
                  <a:pt x="147457" y="27843"/>
                  <a:pt x="147082" y="27361"/>
                </a:cubicBezTo>
                <a:close/>
                <a:moveTo>
                  <a:pt x="167235" y="28993"/>
                </a:moveTo>
                <a:lnTo>
                  <a:pt x="167235" y="30778"/>
                </a:lnTo>
                <a:lnTo>
                  <a:pt x="167377" y="30778"/>
                </a:lnTo>
                <a:lnTo>
                  <a:pt x="167377" y="28993"/>
                </a:lnTo>
                <a:close/>
                <a:moveTo>
                  <a:pt x="130953" y="29698"/>
                </a:moveTo>
                <a:cubicBezTo>
                  <a:pt x="130730" y="30260"/>
                  <a:pt x="130578" y="30858"/>
                  <a:pt x="130507" y="31447"/>
                </a:cubicBezTo>
                <a:lnTo>
                  <a:pt x="130658" y="31482"/>
                </a:lnTo>
                <a:cubicBezTo>
                  <a:pt x="130730" y="30894"/>
                  <a:pt x="130881" y="30296"/>
                  <a:pt x="131104" y="29778"/>
                </a:cubicBezTo>
                <a:lnTo>
                  <a:pt x="130953" y="29698"/>
                </a:lnTo>
                <a:close/>
                <a:moveTo>
                  <a:pt x="185665" y="30108"/>
                </a:moveTo>
                <a:lnTo>
                  <a:pt x="185665" y="30332"/>
                </a:lnTo>
                <a:cubicBezTo>
                  <a:pt x="185665" y="30858"/>
                  <a:pt x="185710" y="31375"/>
                  <a:pt x="185853" y="31893"/>
                </a:cubicBezTo>
                <a:lnTo>
                  <a:pt x="186004" y="31857"/>
                </a:lnTo>
                <a:cubicBezTo>
                  <a:pt x="185853" y="31375"/>
                  <a:pt x="185817" y="30858"/>
                  <a:pt x="185817" y="30332"/>
                </a:cubicBezTo>
                <a:lnTo>
                  <a:pt x="185817" y="30108"/>
                </a:lnTo>
                <a:close/>
                <a:moveTo>
                  <a:pt x="148643" y="30590"/>
                </a:moveTo>
                <a:lnTo>
                  <a:pt x="148500" y="30635"/>
                </a:lnTo>
                <a:cubicBezTo>
                  <a:pt x="148643" y="31188"/>
                  <a:pt x="148759" y="31786"/>
                  <a:pt x="148795" y="32374"/>
                </a:cubicBezTo>
                <a:lnTo>
                  <a:pt x="148946" y="32339"/>
                </a:lnTo>
                <a:cubicBezTo>
                  <a:pt x="148911" y="31750"/>
                  <a:pt x="148795" y="31152"/>
                  <a:pt x="148643" y="30590"/>
                </a:cubicBezTo>
                <a:close/>
                <a:moveTo>
                  <a:pt x="167235" y="32562"/>
                </a:moveTo>
                <a:lnTo>
                  <a:pt x="167235" y="34346"/>
                </a:lnTo>
                <a:lnTo>
                  <a:pt x="167377" y="34346"/>
                </a:lnTo>
                <a:lnTo>
                  <a:pt x="167377" y="32562"/>
                </a:lnTo>
                <a:close/>
                <a:moveTo>
                  <a:pt x="186638" y="33490"/>
                </a:moveTo>
                <a:lnTo>
                  <a:pt x="186522" y="33570"/>
                </a:lnTo>
                <a:cubicBezTo>
                  <a:pt x="186825" y="34087"/>
                  <a:pt x="187191" y="34569"/>
                  <a:pt x="187637" y="34979"/>
                </a:cubicBezTo>
                <a:lnTo>
                  <a:pt x="187753" y="34872"/>
                </a:lnTo>
                <a:cubicBezTo>
                  <a:pt x="187307" y="34498"/>
                  <a:pt x="186932" y="34016"/>
                  <a:pt x="186638" y="33490"/>
                </a:cubicBezTo>
                <a:close/>
                <a:moveTo>
                  <a:pt x="130355" y="33231"/>
                </a:moveTo>
                <a:lnTo>
                  <a:pt x="130355" y="35015"/>
                </a:lnTo>
                <a:lnTo>
                  <a:pt x="130507" y="35015"/>
                </a:lnTo>
                <a:lnTo>
                  <a:pt x="130507" y="33231"/>
                </a:lnTo>
                <a:close/>
                <a:moveTo>
                  <a:pt x="148795" y="34159"/>
                </a:moveTo>
                <a:lnTo>
                  <a:pt x="148795" y="35943"/>
                </a:lnTo>
                <a:lnTo>
                  <a:pt x="148946" y="35943"/>
                </a:lnTo>
                <a:lnTo>
                  <a:pt x="148946" y="34159"/>
                </a:lnTo>
                <a:close/>
                <a:moveTo>
                  <a:pt x="189198" y="35871"/>
                </a:moveTo>
                <a:lnTo>
                  <a:pt x="189127" y="36023"/>
                </a:lnTo>
                <a:cubicBezTo>
                  <a:pt x="189644" y="36282"/>
                  <a:pt x="190242" y="36433"/>
                  <a:pt x="190840" y="36541"/>
                </a:cubicBezTo>
                <a:lnTo>
                  <a:pt x="190875" y="36389"/>
                </a:lnTo>
                <a:cubicBezTo>
                  <a:pt x="190278" y="36318"/>
                  <a:pt x="189725" y="36130"/>
                  <a:pt x="189198" y="35871"/>
                </a:cubicBezTo>
                <a:close/>
                <a:moveTo>
                  <a:pt x="192624" y="36469"/>
                </a:moveTo>
                <a:lnTo>
                  <a:pt x="192624" y="36612"/>
                </a:lnTo>
                <a:lnTo>
                  <a:pt x="194408" y="36612"/>
                </a:lnTo>
                <a:lnTo>
                  <a:pt x="194408" y="36469"/>
                </a:lnTo>
                <a:close/>
                <a:moveTo>
                  <a:pt x="196192" y="36469"/>
                </a:moveTo>
                <a:lnTo>
                  <a:pt x="196192" y="36612"/>
                </a:lnTo>
                <a:lnTo>
                  <a:pt x="197976" y="36612"/>
                </a:lnTo>
                <a:lnTo>
                  <a:pt x="197976" y="36469"/>
                </a:lnTo>
                <a:close/>
                <a:moveTo>
                  <a:pt x="199761" y="36469"/>
                </a:moveTo>
                <a:lnTo>
                  <a:pt x="199761" y="36612"/>
                </a:lnTo>
                <a:lnTo>
                  <a:pt x="201545" y="36612"/>
                </a:lnTo>
                <a:lnTo>
                  <a:pt x="201545" y="36469"/>
                </a:lnTo>
                <a:close/>
                <a:moveTo>
                  <a:pt x="203329" y="36469"/>
                </a:moveTo>
                <a:lnTo>
                  <a:pt x="203329" y="36612"/>
                </a:lnTo>
                <a:lnTo>
                  <a:pt x="205113" y="36612"/>
                </a:lnTo>
                <a:lnTo>
                  <a:pt x="205113" y="36469"/>
                </a:lnTo>
                <a:close/>
                <a:moveTo>
                  <a:pt x="206898" y="36469"/>
                </a:moveTo>
                <a:lnTo>
                  <a:pt x="206898" y="36612"/>
                </a:lnTo>
                <a:lnTo>
                  <a:pt x="208682" y="36612"/>
                </a:lnTo>
                <a:lnTo>
                  <a:pt x="208682" y="36469"/>
                </a:lnTo>
                <a:close/>
                <a:moveTo>
                  <a:pt x="210466" y="36469"/>
                </a:moveTo>
                <a:lnTo>
                  <a:pt x="210466" y="36612"/>
                </a:lnTo>
                <a:lnTo>
                  <a:pt x="212286" y="36612"/>
                </a:lnTo>
                <a:lnTo>
                  <a:pt x="212286" y="36469"/>
                </a:lnTo>
                <a:close/>
                <a:moveTo>
                  <a:pt x="214070" y="36469"/>
                </a:moveTo>
                <a:lnTo>
                  <a:pt x="214070" y="36612"/>
                </a:lnTo>
                <a:lnTo>
                  <a:pt x="215854" y="36612"/>
                </a:lnTo>
                <a:lnTo>
                  <a:pt x="215854" y="36469"/>
                </a:lnTo>
                <a:close/>
                <a:moveTo>
                  <a:pt x="217638" y="36469"/>
                </a:moveTo>
                <a:lnTo>
                  <a:pt x="217638" y="36612"/>
                </a:lnTo>
                <a:lnTo>
                  <a:pt x="219423" y="36612"/>
                </a:lnTo>
                <a:lnTo>
                  <a:pt x="219423" y="36469"/>
                </a:lnTo>
                <a:close/>
                <a:moveTo>
                  <a:pt x="221207" y="36469"/>
                </a:moveTo>
                <a:lnTo>
                  <a:pt x="221207" y="36612"/>
                </a:lnTo>
                <a:lnTo>
                  <a:pt x="222991" y="36612"/>
                </a:lnTo>
                <a:lnTo>
                  <a:pt x="222991" y="36469"/>
                </a:lnTo>
                <a:close/>
                <a:moveTo>
                  <a:pt x="224775" y="36469"/>
                </a:moveTo>
                <a:lnTo>
                  <a:pt x="224775" y="36612"/>
                </a:lnTo>
                <a:lnTo>
                  <a:pt x="226560" y="36612"/>
                </a:lnTo>
                <a:lnTo>
                  <a:pt x="226560" y="36469"/>
                </a:lnTo>
                <a:close/>
                <a:moveTo>
                  <a:pt x="228344" y="36469"/>
                </a:moveTo>
                <a:lnTo>
                  <a:pt x="228344" y="36612"/>
                </a:lnTo>
                <a:lnTo>
                  <a:pt x="230128" y="36612"/>
                </a:lnTo>
                <a:lnTo>
                  <a:pt x="230128" y="36469"/>
                </a:lnTo>
                <a:close/>
                <a:moveTo>
                  <a:pt x="231912" y="36469"/>
                </a:moveTo>
                <a:lnTo>
                  <a:pt x="231912" y="36612"/>
                </a:lnTo>
                <a:lnTo>
                  <a:pt x="233696" y="36612"/>
                </a:lnTo>
                <a:lnTo>
                  <a:pt x="233696" y="36469"/>
                </a:lnTo>
                <a:close/>
                <a:moveTo>
                  <a:pt x="235481" y="36469"/>
                </a:moveTo>
                <a:lnTo>
                  <a:pt x="235481" y="36612"/>
                </a:lnTo>
                <a:lnTo>
                  <a:pt x="237265" y="36612"/>
                </a:lnTo>
                <a:lnTo>
                  <a:pt x="237265" y="36469"/>
                </a:lnTo>
                <a:close/>
                <a:moveTo>
                  <a:pt x="239049" y="36469"/>
                </a:moveTo>
                <a:lnTo>
                  <a:pt x="239049" y="36612"/>
                </a:lnTo>
                <a:lnTo>
                  <a:pt x="240833" y="36612"/>
                </a:lnTo>
                <a:lnTo>
                  <a:pt x="240833" y="36469"/>
                </a:lnTo>
                <a:close/>
                <a:moveTo>
                  <a:pt x="242617" y="36469"/>
                </a:moveTo>
                <a:lnTo>
                  <a:pt x="242617" y="36612"/>
                </a:lnTo>
                <a:lnTo>
                  <a:pt x="244402" y="36612"/>
                </a:lnTo>
                <a:lnTo>
                  <a:pt x="244402" y="36469"/>
                </a:lnTo>
                <a:close/>
                <a:moveTo>
                  <a:pt x="246186" y="36469"/>
                </a:moveTo>
                <a:lnTo>
                  <a:pt x="246186" y="36612"/>
                </a:lnTo>
                <a:lnTo>
                  <a:pt x="247970" y="36612"/>
                </a:lnTo>
                <a:lnTo>
                  <a:pt x="247970" y="36469"/>
                </a:lnTo>
                <a:close/>
                <a:moveTo>
                  <a:pt x="249754" y="36469"/>
                </a:moveTo>
                <a:lnTo>
                  <a:pt x="249754" y="36612"/>
                </a:lnTo>
                <a:lnTo>
                  <a:pt x="251538" y="36612"/>
                </a:lnTo>
                <a:lnTo>
                  <a:pt x="251538" y="36469"/>
                </a:lnTo>
                <a:close/>
                <a:moveTo>
                  <a:pt x="253323" y="36469"/>
                </a:moveTo>
                <a:lnTo>
                  <a:pt x="253323" y="36612"/>
                </a:lnTo>
                <a:lnTo>
                  <a:pt x="255107" y="36612"/>
                </a:lnTo>
                <a:lnTo>
                  <a:pt x="255107" y="36469"/>
                </a:lnTo>
                <a:close/>
                <a:moveTo>
                  <a:pt x="256891" y="36469"/>
                </a:moveTo>
                <a:lnTo>
                  <a:pt x="256891" y="36612"/>
                </a:lnTo>
                <a:lnTo>
                  <a:pt x="258675" y="36612"/>
                </a:lnTo>
                <a:lnTo>
                  <a:pt x="258675" y="36469"/>
                </a:lnTo>
                <a:close/>
                <a:moveTo>
                  <a:pt x="260459" y="36469"/>
                </a:moveTo>
                <a:lnTo>
                  <a:pt x="260459" y="36612"/>
                </a:lnTo>
                <a:lnTo>
                  <a:pt x="262244" y="36612"/>
                </a:lnTo>
                <a:lnTo>
                  <a:pt x="262244" y="36469"/>
                </a:lnTo>
                <a:close/>
                <a:moveTo>
                  <a:pt x="264028" y="36469"/>
                </a:moveTo>
                <a:lnTo>
                  <a:pt x="264028" y="36612"/>
                </a:lnTo>
                <a:lnTo>
                  <a:pt x="265812" y="36612"/>
                </a:lnTo>
                <a:lnTo>
                  <a:pt x="265812" y="36469"/>
                </a:lnTo>
                <a:close/>
                <a:moveTo>
                  <a:pt x="267596" y="36469"/>
                </a:moveTo>
                <a:lnTo>
                  <a:pt x="267596" y="36612"/>
                </a:lnTo>
                <a:lnTo>
                  <a:pt x="269381" y="36612"/>
                </a:lnTo>
                <a:lnTo>
                  <a:pt x="269381" y="36469"/>
                </a:lnTo>
                <a:close/>
                <a:moveTo>
                  <a:pt x="271165" y="36469"/>
                </a:moveTo>
                <a:lnTo>
                  <a:pt x="271165" y="36612"/>
                </a:lnTo>
                <a:lnTo>
                  <a:pt x="272949" y="36612"/>
                </a:lnTo>
                <a:lnTo>
                  <a:pt x="272949" y="36469"/>
                </a:lnTo>
                <a:close/>
                <a:moveTo>
                  <a:pt x="274733" y="36469"/>
                </a:moveTo>
                <a:lnTo>
                  <a:pt x="274733" y="36612"/>
                </a:lnTo>
                <a:lnTo>
                  <a:pt x="276517" y="36612"/>
                </a:lnTo>
                <a:lnTo>
                  <a:pt x="276517" y="36469"/>
                </a:lnTo>
                <a:close/>
                <a:moveTo>
                  <a:pt x="278302" y="36469"/>
                </a:moveTo>
                <a:lnTo>
                  <a:pt x="278302" y="36612"/>
                </a:lnTo>
                <a:lnTo>
                  <a:pt x="280086" y="36612"/>
                </a:lnTo>
                <a:lnTo>
                  <a:pt x="280086" y="36469"/>
                </a:lnTo>
                <a:close/>
                <a:moveTo>
                  <a:pt x="167235" y="36130"/>
                </a:moveTo>
                <a:lnTo>
                  <a:pt x="167235" y="37914"/>
                </a:lnTo>
                <a:lnTo>
                  <a:pt x="167377" y="37914"/>
                </a:lnTo>
                <a:lnTo>
                  <a:pt x="167377" y="36130"/>
                </a:lnTo>
                <a:close/>
                <a:moveTo>
                  <a:pt x="130355" y="36799"/>
                </a:moveTo>
                <a:lnTo>
                  <a:pt x="130355" y="38583"/>
                </a:lnTo>
                <a:lnTo>
                  <a:pt x="130507" y="38583"/>
                </a:lnTo>
                <a:lnTo>
                  <a:pt x="130507" y="36799"/>
                </a:lnTo>
                <a:close/>
                <a:moveTo>
                  <a:pt x="148795" y="37727"/>
                </a:moveTo>
                <a:lnTo>
                  <a:pt x="148795" y="39511"/>
                </a:lnTo>
                <a:lnTo>
                  <a:pt x="148946" y="39511"/>
                </a:lnTo>
                <a:lnTo>
                  <a:pt x="148946" y="37727"/>
                </a:lnTo>
                <a:close/>
                <a:moveTo>
                  <a:pt x="167235" y="39699"/>
                </a:moveTo>
                <a:lnTo>
                  <a:pt x="167235" y="41483"/>
                </a:lnTo>
                <a:lnTo>
                  <a:pt x="167377" y="41483"/>
                </a:lnTo>
                <a:lnTo>
                  <a:pt x="167377" y="39699"/>
                </a:lnTo>
                <a:close/>
                <a:moveTo>
                  <a:pt x="130355" y="40368"/>
                </a:moveTo>
                <a:lnTo>
                  <a:pt x="130355" y="42152"/>
                </a:lnTo>
                <a:lnTo>
                  <a:pt x="130507" y="42152"/>
                </a:lnTo>
                <a:lnTo>
                  <a:pt x="130507" y="40368"/>
                </a:lnTo>
                <a:close/>
                <a:moveTo>
                  <a:pt x="148795" y="41295"/>
                </a:moveTo>
                <a:lnTo>
                  <a:pt x="148795" y="43080"/>
                </a:lnTo>
                <a:lnTo>
                  <a:pt x="148946" y="43080"/>
                </a:lnTo>
                <a:lnTo>
                  <a:pt x="148946" y="41295"/>
                </a:lnTo>
                <a:close/>
                <a:moveTo>
                  <a:pt x="167235" y="43267"/>
                </a:moveTo>
                <a:lnTo>
                  <a:pt x="167235" y="45051"/>
                </a:lnTo>
                <a:lnTo>
                  <a:pt x="167377" y="45051"/>
                </a:lnTo>
                <a:lnTo>
                  <a:pt x="167377" y="43267"/>
                </a:lnTo>
                <a:close/>
                <a:moveTo>
                  <a:pt x="102967" y="44792"/>
                </a:moveTo>
                <a:cubicBezTo>
                  <a:pt x="102370" y="44792"/>
                  <a:pt x="101772" y="44828"/>
                  <a:pt x="101183" y="44944"/>
                </a:cubicBezTo>
                <a:lnTo>
                  <a:pt x="101183" y="45087"/>
                </a:lnTo>
                <a:cubicBezTo>
                  <a:pt x="101772" y="44980"/>
                  <a:pt x="102370" y="44944"/>
                  <a:pt x="102967" y="44944"/>
                </a:cubicBezTo>
                <a:lnTo>
                  <a:pt x="102967" y="44792"/>
                </a:lnTo>
                <a:close/>
                <a:moveTo>
                  <a:pt x="130355" y="43936"/>
                </a:moveTo>
                <a:lnTo>
                  <a:pt x="130355" y="45720"/>
                </a:lnTo>
                <a:lnTo>
                  <a:pt x="130507" y="45720"/>
                </a:lnTo>
                <a:lnTo>
                  <a:pt x="130507" y="43936"/>
                </a:lnTo>
                <a:close/>
                <a:moveTo>
                  <a:pt x="104752" y="45051"/>
                </a:moveTo>
                <a:lnTo>
                  <a:pt x="104707" y="45203"/>
                </a:lnTo>
                <a:cubicBezTo>
                  <a:pt x="105305" y="45310"/>
                  <a:pt x="105867" y="45497"/>
                  <a:pt x="106384" y="45756"/>
                </a:cubicBezTo>
                <a:lnTo>
                  <a:pt x="106455" y="45613"/>
                </a:lnTo>
                <a:cubicBezTo>
                  <a:pt x="105902" y="45354"/>
                  <a:pt x="105340" y="45167"/>
                  <a:pt x="104752" y="45051"/>
                </a:cubicBezTo>
                <a:close/>
                <a:moveTo>
                  <a:pt x="99435" y="45390"/>
                </a:moveTo>
                <a:cubicBezTo>
                  <a:pt x="98873" y="45613"/>
                  <a:pt x="98355" y="45872"/>
                  <a:pt x="97838" y="46202"/>
                </a:cubicBezTo>
                <a:lnTo>
                  <a:pt x="97909" y="46318"/>
                </a:lnTo>
                <a:cubicBezTo>
                  <a:pt x="98391" y="46024"/>
                  <a:pt x="98953" y="45756"/>
                  <a:pt x="99506" y="45533"/>
                </a:cubicBezTo>
                <a:lnTo>
                  <a:pt x="99435" y="45390"/>
                </a:lnTo>
                <a:close/>
                <a:moveTo>
                  <a:pt x="148795" y="44864"/>
                </a:moveTo>
                <a:lnTo>
                  <a:pt x="148795" y="46648"/>
                </a:lnTo>
                <a:lnTo>
                  <a:pt x="148946" y="46648"/>
                </a:lnTo>
                <a:lnTo>
                  <a:pt x="148946" y="44864"/>
                </a:lnTo>
                <a:close/>
                <a:moveTo>
                  <a:pt x="108017" y="46505"/>
                </a:moveTo>
                <a:lnTo>
                  <a:pt x="107910" y="46612"/>
                </a:lnTo>
                <a:cubicBezTo>
                  <a:pt x="108391" y="46987"/>
                  <a:pt x="108837" y="47362"/>
                  <a:pt x="109248" y="47808"/>
                </a:cubicBezTo>
                <a:lnTo>
                  <a:pt x="109355" y="47692"/>
                </a:lnTo>
                <a:cubicBezTo>
                  <a:pt x="108944" y="47246"/>
                  <a:pt x="108498" y="46871"/>
                  <a:pt x="108017" y="46505"/>
                </a:cubicBezTo>
                <a:close/>
                <a:moveTo>
                  <a:pt x="167235" y="46835"/>
                </a:moveTo>
                <a:lnTo>
                  <a:pt x="167235" y="48620"/>
                </a:lnTo>
                <a:lnTo>
                  <a:pt x="167377" y="48620"/>
                </a:lnTo>
                <a:lnTo>
                  <a:pt x="167377" y="46835"/>
                </a:lnTo>
                <a:close/>
                <a:moveTo>
                  <a:pt x="96419" y="47281"/>
                </a:moveTo>
                <a:cubicBezTo>
                  <a:pt x="95973" y="47692"/>
                  <a:pt x="95563" y="48138"/>
                  <a:pt x="95233" y="48655"/>
                </a:cubicBezTo>
                <a:lnTo>
                  <a:pt x="95340" y="48736"/>
                </a:lnTo>
                <a:cubicBezTo>
                  <a:pt x="95679" y="48254"/>
                  <a:pt x="96089" y="47808"/>
                  <a:pt x="96500" y="47397"/>
                </a:cubicBezTo>
                <a:lnTo>
                  <a:pt x="96419" y="47281"/>
                </a:lnTo>
                <a:close/>
                <a:moveTo>
                  <a:pt x="130355" y="47504"/>
                </a:moveTo>
                <a:lnTo>
                  <a:pt x="130355" y="49289"/>
                </a:lnTo>
                <a:lnTo>
                  <a:pt x="130507" y="49289"/>
                </a:lnTo>
                <a:lnTo>
                  <a:pt x="130507" y="47504"/>
                </a:lnTo>
                <a:close/>
                <a:moveTo>
                  <a:pt x="148795" y="48432"/>
                </a:moveTo>
                <a:lnTo>
                  <a:pt x="148795" y="50216"/>
                </a:lnTo>
                <a:lnTo>
                  <a:pt x="148946" y="50216"/>
                </a:lnTo>
                <a:lnTo>
                  <a:pt x="148946" y="48432"/>
                </a:lnTo>
                <a:close/>
                <a:moveTo>
                  <a:pt x="110470" y="49101"/>
                </a:moveTo>
                <a:lnTo>
                  <a:pt x="110327" y="49182"/>
                </a:lnTo>
                <a:cubicBezTo>
                  <a:pt x="110657" y="49699"/>
                  <a:pt x="110916" y="50216"/>
                  <a:pt x="111103" y="50778"/>
                </a:cubicBezTo>
                <a:lnTo>
                  <a:pt x="111255" y="50707"/>
                </a:lnTo>
                <a:cubicBezTo>
                  <a:pt x="111032" y="50145"/>
                  <a:pt x="110773" y="49628"/>
                  <a:pt x="110470" y="49101"/>
                </a:cubicBezTo>
                <a:close/>
                <a:moveTo>
                  <a:pt x="94341" y="50181"/>
                </a:moveTo>
                <a:cubicBezTo>
                  <a:pt x="94082" y="50743"/>
                  <a:pt x="93895" y="51296"/>
                  <a:pt x="93743" y="51894"/>
                </a:cubicBezTo>
                <a:lnTo>
                  <a:pt x="93895" y="51929"/>
                </a:lnTo>
                <a:cubicBezTo>
                  <a:pt x="94046" y="51376"/>
                  <a:pt x="94225" y="50814"/>
                  <a:pt x="94448" y="50261"/>
                </a:cubicBezTo>
                <a:lnTo>
                  <a:pt x="94341" y="50181"/>
                </a:lnTo>
                <a:close/>
                <a:moveTo>
                  <a:pt x="167235" y="50404"/>
                </a:moveTo>
                <a:lnTo>
                  <a:pt x="167235" y="52188"/>
                </a:lnTo>
                <a:lnTo>
                  <a:pt x="167377" y="52188"/>
                </a:lnTo>
                <a:lnTo>
                  <a:pt x="167377" y="50404"/>
                </a:lnTo>
                <a:close/>
                <a:moveTo>
                  <a:pt x="130355" y="51073"/>
                </a:moveTo>
                <a:lnTo>
                  <a:pt x="130355" y="52857"/>
                </a:lnTo>
                <a:lnTo>
                  <a:pt x="130507" y="52857"/>
                </a:lnTo>
                <a:lnTo>
                  <a:pt x="130507" y="51073"/>
                </a:lnTo>
                <a:close/>
                <a:moveTo>
                  <a:pt x="148795" y="52001"/>
                </a:moveTo>
                <a:lnTo>
                  <a:pt x="148795" y="53785"/>
                </a:lnTo>
                <a:lnTo>
                  <a:pt x="148946" y="53785"/>
                </a:lnTo>
                <a:lnTo>
                  <a:pt x="148946" y="52001"/>
                </a:lnTo>
                <a:close/>
                <a:moveTo>
                  <a:pt x="111737" y="52447"/>
                </a:moveTo>
                <a:lnTo>
                  <a:pt x="111585" y="52491"/>
                </a:lnTo>
                <a:cubicBezTo>
                  <a:pt x="111665" y="52973"/>
                  <a:pt x="111701" y="53455"/>
                  <a:pt x="111701" y="53972"/>
                </a:cubicBezTo>
                <a:lnTo>
                  <a:pt x="111701" y="54231"/>
                </a:lnTo>
                <a:lnTo>
                  <a:pt x="111844" y="54231"/>
                </a:lnTo>
                <a:lnTo>
                  <a:pt x="111844" y="53972"/>
                </a:lnTo>
                <a:cubicBezTo>
                  <a:pt x="111844" y="53455"/>
                  <a:pt x="111808" y="52973"/>
                  <a:pt x="111737" y="52447"/>
                </a:cubicBezTo>
                <a:close/>
                <a:moveTo>
                  <a:pt x="93520" y="53678"/>
                </a:moveTo>
                <a:lnTo>
                  <a:pt x="93520" y="53972"/>
                </a:lnTo>
                <a:lnTo>
                  <a:pt x="93520" y="55462"/>
                </a:lnTo>
                <a:lnTo>
                  <a:pt x="93672" y="55462"/>
                </a:lnTo>
                <a:lnTo>
                  <a:pt x="93672" y="53972"/>
                </a:lnTo>
                <a:lnTo>
                  <a:pt x="93672" y="53678"/>
                </a:lnTo>
                <a:close/>
                <a:moveTo>
                  <a:pt x="167235" y="53972"/>
                </a:moveTo>
                <a:lnTo>
                  <a:pt x="167235" y="55533"/>
                </a:lnTo>
                <a:lnTo>
                  <a:pt x="167235" y="55756"/>
                </a:lnTo>
                <a:lnTo>
                  <a:pt x="167377" y="55756"/>
                </a:lnTo>
                <a:lnTo>
                  <a:pt x="167377" y="55533"/>
                </a:lnTo>
                <a:lnTo>
                  <a:pt x="167377" y="53972"/>
                </a:lnTo>
                <a:close/>
                <a:moveTo>
                  <a:pt x="130355" y="54641"/>
                </a:moveTo>
                <a:lnTo>
                  <a:pt x="130355" y="56425"/>
                </a:lnTo>
                <a:lnTo>
                  <a:pt x="130507" y="56425"/>
                </a:lnTo>
                <a:lnTo>
                  <a:pt x="130507" y="54641"/>
                </a:lnTo>
                <a:close/>
                <a:moveTo>
                  <a:pt x="148795" y="55569"/>
                </a:moveTo>
                <a:cubicBezTo>
                  <a:pt x="148795" y="56167"/>
                  <a:pt x="148866" y="56764"/>
                  <a:pt x="148982" y="57353"/>
                </a:cubicBezTo>
                <a:lnTo>
                  <a:pt x="149134" y="57318"/>
                </a:lnTo>
                <a:cubicBezTo>
                  <a:pt x="149018" y="56764"/>
                  <a:pt x="148946" y="56167"/>
                  <a:pt x="148946" y="55569"/>
                </a:cubicBezTo>
                <a:close/>
                <a:moveTo>
                  <a:pt x="111701" y="56015"/>
                </a:moveTo>
                <a:lnTo>
                  <a:pt x="111701" y="57799"/>
                </a:lnTo>
                <a:lnTo>
                  <a:pt x="111844" y="57799"/>
                </a:lnTo>
                <a:lnTo>
                  <a:pt x="111844" y="56015"/>
                </a:lnTo>
                <a:close/>
                <a:moveTo>
                  <a:pt x="93520" y="57246"/>
                </a:moveTo>
                <a:lnTo>
                  <a:pt x="93520" y="59030"/>
                </a:lnTo>
                <a:lnTo>
                  <a:pt x="93672" y="59030"/>
                </a:lnTo>
                <a:lnTo>
                  <a:pt x="93672" y="57246"/>
                </a:lnTo>
                <a:close/>
                <a:moveTo>
                  <a:pt x="167012" y="57505"/>
                </a:moveTo>
                <a:cubicBezTo>
                  <a:pt x="166896" y="58103"/>
                  <a:pt x="166708" y="58656"/>
                  <a:pt x="166449" y="59218"/>
                </a:cubicBezTo>
                <a:lnTo>
                  <a:pt x="166601" y="59253"/>
                </a:lnTo>
                <a:cubicBezTo>
                  <a:pt x="166824" y="58691"/>
                  <a:pt x="167012" y="58138"/>
                  <a:pt x="167154" y="57541"/>
                </a:cubicBezTo>
                <a:lnTo>
                  <a:pt x="167012" y="57505"/>
                </a:lnTo>
                <a:close/>
                <a:moveTo>
                  <a:pt x="130355" y="58210"/>
                </a:moveTo>
                <a:lnTo>
                  <a:pt x="130355" y="59994"/>
                </a:lnTo>
                <a:lnTo>
                  <a:pt x="130507" y="59994"/>
                </a:lnTo>
                <a:lnTo>
                  <a:pt x="130507" y="58210"/>
                </a:lnTo>
                <a:close/>
                <a:moveTo>
                  <a:pt x="149651" y="59030"/>
                </a:moveTo>
                <a:lnTo>
                  <a:pt x="149500" y="59066"/>
                </a:lnTo>
                <a:cubicBezTo>
                  <a:pt x="149723" y="59628"/>
                  <a:pt x="150026" y="60146"/>
                  <a:pt x="150356" y="60663"/>
                </a:cubicBezTo>
                <a:lnTo>
                  <a:pt x="150472" y="60556"/>
                </a:lnTo>
                <a:cubicBezTo>
                  <a:pt x="150169" y="60074"/>
                  <a:pt x="149874" y="59548"/>
                  <a:pt x="149651" y="59030"/>
                </a:cubicBezTo>
                <a:close/>
                <a:moveTo>
                  <a:pt x="111701" y="59584"/>
                </a:moveTo>
                <a:lnTo>
                  <a:pt x="111701" y="61368"/>
                </a:lnTo>
                <a:lnTo>
                  <a:pt x="111844" y="61368"/>
                </a:lnTo>
                <a:lnTo>
                  <a:pt x="111844" y="59584"/>
                </a:lnTo>
                <a:close/>
                <a:moveTo>
                  <a:pt x="165593" y="60743"/>
                </a:moveTo>
                <a:cubicBezTo>
                  <a:pt x="165227" y="61225"/>
                  <a:pt x="164853" y="61671"/>
                  <a:pt x="164442" y="62081"/>
                </a:cubicBezTo>
                <a:lnTo>
                  <a:pt x="164523" y="62188"/>
                </a:lnTo>
                <a:cubicBezTo>
                  <a:pt x="164969" y="61778"/>
                  <a:pt x="165370" y="61296"/>
                  <a:pt x="165709" y="60815"/>
                </a:cubicBezTo>
                <a:lnTo>
                  <a:pt x="165593" y="60743"/>
                </a:lnTo>
                <a:close/>
                <a:moveTo>
                  <a:pt x="93520" y="60815"/>
                </a:moveTo>
                <a:lnTo>
                  <a:pt x="93520" y="62599"/>
                </a:lnTo>
                <a:lnTo>
                  <a:pt x="93672" y="62599"/>
                </a:lnTo>
                <a:lnTo>
                  <a:pt x="93672" y="60815"/>
                </a:lnTo>
                <a:close/>
                <a:moveTo>
                  <a:pt x="151623" y="61930"/>
                </a:moveTo>
                <a:lnTo>
                  <a:pt x="151507" y="62037"/>
                </a:lnTo>
                <a:cubicBezTo>
                  <a:pt x="151917" y="62447"/>
                  <a:pt x="152399" y="62858"/>
                  <a:pt x="152881" y="63152"/>
                </a:cubicBezTo>
                <a:lnTo>
                  <a:pt x="152961" y="63045"/>
                </a:lnTo>
                <a:cubicBezTo>
                  <a:pt x="152479" y="62706"/>
                  <a:pt x="152033" y="62340"/>
                  <a:pt x="151623" y="61930"/>
                </a:cubicBezTo>
                <a:close/>
                <a:moveTo>
                  <a:pt x="130355" y="61778"/>
                </a:moveTo>
                <a:lnTo>
                  <a:pt x="130355" y="63562"/>
                </a:lnTo>
                <a:lnTo>
                  <a:pt x="130507" y="63562"/>
                </a:lnTo>
                <a:lnTo>
                  <a:pt x="130507" y="61778"/>
                </a:lnTo>
                <a:close/>
                <a:moveTo>
                  <a:pt x="163033" y="63152"/>
                </a:moveTo>
                <a:cubicBezTo>
                  <a:pt x="162551" y="63491"/>
                  <a:pt x="161989" y="63750"/>
                  <a:pt x="161472" y="63973"/>
                </a:cubicBezTo>
                <a:lnTo>
                  <a:pt x="161507" y="64089"/>
                </a:lnTo>
                <a:cubicBezTo>
                  <a:pt x="162069" y="63866"/>
                  <a:pt x="162622" y="63598"/>
                  <a:pt x="163104" y="63304"/>
                </a:cubicBezTo>
                <a:lnTo>
                  <a:pt x="163033" y="63152"/>
                </a:lnTo>
                <a:close/>
                <a:moveTo>
                  <a:pt x="154522" y="63901"/>
                </a:moveTo>
                <a:lnTo>
                  <a:pt x="154486" y="64008"/>
                </a:lnTo>
                <a:cubicBezTo>
                  <a:pt x="155039" y="64231"/>
                  <a:pt x="155602" y="64419"/>
                  <a:pt x="156190" y="64535"/>
                </a:cubicBezTo>
                <a:lnTo>
                  <a:pt x="156226" y="64383"/>
                </a:lnTo>
                <a:cubicBezTo>
                  <a:pt x="155637" y="64267"/>
                  <a:pt x="155075" y="64124"/>
                  <a:pt x="154522" y="63901"/>
                </a:cubicBezTo>
                <a:close/>
                <a:moveTo>
                  <a:pt x="159759" y="64419"/>
                </a:moveTo>
                <a:cubicBezTo>
                  <a:pt x="159241" y="64535"/>
                  <a:pt x="158724" y="64570"/>
                  <a:pt x="158198" y="64570"/>
                </a:cubicBezTo>
                <a:lnTo>
                  <a:pt x="157975" y="64570"/>
                </a:lnTo>
                <a:lnTo>
                  <a:pt x="157975" y="64713"/>
                </a:lnTo>
                <a:lnTo>
                  <a:pt x="158198" y="64713"/>
                </a:lnTo>
                <a:cubicBezTo>
                  <a:pt x="158724" y="64713"/>
                  <a:pt x="159277" y="64642"/>
                  <a:pt x="159759" y="64570"/>
                </a:cubicBezTo>
                <a:lnTo>
                  <a:pt x="159759" y="64419"/>
                </a:lnTo>
                <a:close/>
                <a:moveTo>
                  <a:pt x="111701" y="63152"/>
                </a:moveTo>
                <a:lnTo>
                  <a:pt x="111701" y="64936"/>
                </a:lnTo>
                <a:lnTo>
                  <a:pt x="111844" y="64936"/>
                </a:lnTo>
                <a:lnTo>
                  <a:pt x="111844" y="63152"/>
                </a:lnTo>
                <a:close/>
                <a:moveTo>
                  <a:pt x="93520" y="64383"/>
                </a:moveTo>
                <a:lnTo>
                  <a:pt x="93520" y="66167"/>
                </a:lnTo>
                <a:lnTo>
                  <a:pt x="93672" y="66167"/>
                </a:lnTo>
                <a:lnTo>
                  <a:pt x="93672" y="64383"/>
                </a:lnTo>
                <a:close/>
                <a:moveTo>
                  <a:pt x="130355" y="65347"/>
                </a:moveTo>
                <a:cubicBezTo>
                  <a:pt x="130319" y="65944"/>
                  <a:pt x="130248" y="66542"/>
                  <a:pt x="130096" y="67095"/>
                </a:cubicBezTo>
                <a:lnTo>
                  <a:pt x="130248" y="67131"/>
                </a:lnTo>
                <a:cubicBezTo>
                  <a:pt x="130400" y="66578"/>
                  <a:pt x="130471" y="65980"/>
                  <a:pt x="130507" y="65347"/>
                </a:cubicBezTo>
                <a:close/>
                <a:moveTo>
                  <a:pt x="111888" y="66720"/>
                </a:moveTo>
                <a:cubicBezTo>
                  <a:pt x="111995" y="67318"/>
                  <a:pt x="112183" y="67916"/>
                  <a:pt x="112406" y="68469"/>
                </a:cubicBezTo>
                <a:lnTo>
                  <a:pt x="112557" y="68397"/>
                </a:lnTo>
                <a:cubicBezTo>
                  <a:pt x="112334" y="67835"/>
                  <a:pt x="112147" y="67282"/>
                  <a:pt x="112031" y="66720"/>
                </a:cubicBezTo>
                <a:close/>
                <a:moveTo>
                  <a:pt x="93520" y="67951"/>
                </a:moveTo>
                <a:lnTo>
                  <a:pt x="93520" y="69736"/>
                </a:lnTo>
                <a:lnTo>
                  <a:pt x="93672" y="69736"/>
                </a:lnTo>
                <a:lnTo>
                  <a:pt x="93672" y="67951"/>
                </a:lnTo>
                <a:close/>
                <a:moveTo>
                  <a:pt x="129507" y="68772"/>
                </a:moveTo>
                <a:cubicBezTo>
                  <a:pt x="129240" y="69290"/>
                  <a:pt x="128945" y="69807"/>
                  <a:pt x="128615" y="70289"/>
                </a:cubicBezTo>
                <a:lnTo>
                  <a:pt x="128722" y="70369"/>
                </a:lnTo>
                <a:cubicBezTo>
                  <a:pt x="129061" y="69887"/>
                  <a:pt x="129391" y="69361"/>
                  <a:pt x="129650" y="68844"/>
                </a:cubicBezTo>
                <a:lnTo>
                  <a:pt x="129507" y="68772"/>
                </a:lnTo>
                <a:close/>
                <a:moveTo>
                  <a:pt x="113405" y="69959"/>
                </a:moveTo>
                <a:lnTo>
                  <a:pt x="113262" y="70030"/>
                </a:lnTo>
                <a:cubicBezTo>
                  <a:pt x="113592" y="70512"/>
                  <a:pt x="114003" y="71002"/>
                  <a:pt x="114413" y="71404"/>
                </a:cubicBezTo>
                <a:lnTo>
                  <a:pt x="114520" y="71297"/>
                </a:lnTo>
                <a:cubicBezTo>
                  <a:pt x="114119" y="70886"/>
                  <a:pt x="113708" y="70440"/>
                  <a:pt x="113405" y="69959"/>
                </a:cubicBezTo>
                <a:close/>
                <a:moveTo>
                  <a:pt x="127420" y="71591"/>
                </a:moveTo>
                <a:cubicBezTo>
                  <a:pt x="126974" y="72002"/>
                  <a:pt x="126492" y="72341"/>
                  <a:pt x="125975" y="72635"/>
                </a:cubicBezTo>
                <a:lnTo>
                  <a:pt x="126046" y="72787"/>
                </a:lnTo>
                <a:cubicBezTo>
                  <a:pt x="126564" y="72448"/>
                  <a:pt x="127054" y="72118"/>
                  <a:pt x="127500" y="71707"/>
                </a:cubicBezTo>
                <a:lnTo>
                  <a:pt x="127420" y="71591"/>
                </a:lnTo>
                <a:close/>
                <a:moveTo>
                  <a:pt x="93520" y="71520"/>
                </a:moveTo>
                <a:lnTo>
                  <a:pt x="93520" y="73304"/>
                </a:lnTo>
                <a:lnTo>
                  <a:pt x="93672" y="73304"/>
                </a:lnTo>
                <a:lnTo>
                  <a:pt x="93672" y="71520"/>
                </a:lnTo>
                <a:close/>
                <a:moveTo>
                  <a:pt x="115903" y="72412"/>
                </a:moveTo>
                <a:lnTo>
                  <a:pt x="115823" y="72564"/>
                </a:lnTo>
                <a:cubicBezTo>
                  <a:pt x="116304" y="72894"/>
                  <a:pt x="116831" y="73152"/>
                  <a:pt x="117384" y="73375"/>
                </a:cubicBezTo>
                <a:lnTo>
                  <a:pt x="117464" y="73268"/>
                </a:lnTo>
                <a:cubicBezTo>
                  <a:pt x="116902" y="73045"/>
                  <a:pt x="116385" y="72742"/>
                  <a:pt x="115903" y="72412"/>
                </a:cubicBezTo>
                <a:close/>
                <a:moveTo>
                  <a:pt x="124378" y="73411"/>
                </a:moveTo>
                <a:cubicBezTo>
                  <a:pt x="123852" y="73598"/>
                  <a:pt x="123263" y="73750"/>
                  <a:pt x="122665" y="73821"/>
                </a:cubicBezTo>
                <a:lnTo>
                  <a:pt x="122701" y="73973"/>
                </a:lnTo>
                <a:cubicBezTo>
                  <a:pt x="123298" y="73902"/>
                  <a:pt x="123887" y="73750"/>
                  <a:pt x="124449" y="73527"/>
                </a:cubicBezTo>
                <a:lnTo>
                  <a:pt x="124378" y="73411"/>
                </a:lnTo>
                <a:close/>
                <a:moveTo>
                  <a:pt x="119132" y="73750"/>
                </a:moveTo>
                <a:lnTo>
                  <a:pt x="119132" y="73902"/>
                </a:lnTo>
                <a:cubicBezTo>
                  <a:pt x="119694" y="74009"/>
                  <a:pt x="120283" y="74080"/>
                  <a:pt x="120881" y="74080"/>
                </a:cubicBezTo>
                <a:lnTo>
                  <a:pt x="120916" y="74080"/>
                </a:lnTo>
                <a:lnTo>
                  <a:pt x="120916" y="73937"/>
                </a:lnTo>
                <a:lnTo>
                  <a:pt x="120881" y="73937"/>
                </a:lnTo>
                <a:cubicBezTo>
                  <a:pt x="120283" y="73937"/>
                  <a:pt x="119730" y="73857"/>
                  <a:pt x="119132" y="73750"/>
                </a:cubicBezTo>
                <a:close/>
                <a:moveTo>
                  <a:pt x="93520" y="75088"/>
                </a:moveTo>
                <a:lnTo>
                  <a:pt x="93520" y="76872"/>
                </a:lnTo>
                <a:lnTo>
                  <a:pt x="93672" y="76872"/>
                </a:lnTo>
                <a:lnTo>
                  <a:pt x="93672" y="75088"/>
                </a:lnTo>
                <a:close/>
                <a:moveTo>
                  <a:pt x="93520" y="78657"/>
                </a:moveTo>
                <a:lnTo>
                  <a:pt x="93520" y="80441"/>
                </a:lnTo>
                <a:lnTo>
                  <a:pt x="93672" y="80441"/>
                </a:lnTo>
                <a:lnTo>
                  <a:pt x="93672" y="78657"/>
                </a:lnTo>
                <a:close/>
                <a:moveTo>
                  <a:pt x="93520" y="82225"/>
                </a:moveTo>
                <a:lnTo>
                  <a:pt x="93520" y="84009"/>
                </a:lnTo>
                <a:lnTo>
                  <a:pt x="93672" y="84009"/>
                </a:lnTo>
                <a:lnTo>
                  <a:pt x="93672" y="82225"/>
                </a:lnTo>
                <a:close/>
                <a:moveTo>
                  <a:pt x="93520" y="85829"/>
                </a:moveTo>
                <a:lnTo>
                  <a:pt x="93520" y="86944"/>
                </a:lnTo>
                <a:cubicBezTo>
                  <a:pt x="93520" y="87132"/>
                  <a:pt x="93484" y="87355"/>
                  <a:pt x="93484" y="87578"/>
                </a:cubicBezTo>
                <a:lnTo>
                  <a:pt x="93636" y="87613"/>
                </a:lnTo>
                <a:cubicBezTo>
                  <a:pt x="93636" y="87390"/>
                  <a:pt x="93672" y="87167"/>
                  <a:pt x="93672" y="86944"/>
                </a:cubicBezTo>
                <a:lnTo>
                  <a:pt x="93672" y="85829"/>
                </a:lnTo>
                <a:close/>
                <a:moveTo>
                  <a:pt x="93038" y="89291"/>
                </a:moveTo>
                <a:cubicBezTo>
                  <a:pt x="92815" y="89844"/>
                  <a:pt x="92485" y="90325"/>
                  <a:pt x="92110" y="90771"/>
                </a:cubicBezTo>
                <a:lnTo>
                  <a:pt x="92217" y="90887"/>
                </a:lnTo>
                <a:cubicBezTo>
                  <a:pt x="92628" y="90406"/>
                  <a:pt x="92931" y="89879"/>
                  <a:pt x="93190" y="89362"/>
                </a:cubicBezTo>
                <a:lnTo>
                  <a:pt x="93038" y="89291"/>
                </a:lnTo>
                <a:close/>
                <a:moveTo>
                  <a:pt x="90808" y="91967"/>
                </a:moveTo>
                <a:cubicBezTo>
                  <a:pt x="90326" y="92261"/>
                  <a:pt x="89764" y="92520"/>
                  <a:pt x="89211" y="92707"/>
                </a:cubicBezTo>
                <a:lnTo>
                  <a:pt x="89247" y="92814"/>
                </a:lnTo>
                <a:cubicBezTo>
                  <a:pt x="89844" y="92672"/>
                  <a:pt x="90398" y="92413"/>
                  <a:pt x="90879" y="92074"/>
                </a:cubicBezTo>
                <a:lnTo>
                  <a:pt x="90808" y="91967"/>
                </a:lnTo>
                <a:close/>
                <a:moveTo>
                  <a:pt x="1" y="92930"/>
                </a:moveTo>
                <a:lnTo>
                  <a:pt x="1" y="93082"/>
                </a:lnTo>
                <a:lnTo>
                  <a:pt x="1785" y="93082"/>
                </a:lnTo>
                <a:lnTo>
                  <a:pt x="1785" y="92930"/>
                </a:lnTo>
                <a:close/>
                <a:moveTo>
                  <a:pt x="3569" y="92930"/>
                </a:moveTo>
                <a:lnTo>
                  <a:pt x="3569" y="93082"/>
                </a:lnTo>
                <a:lnTo>
                  <a:pt x="5353" y="93082"/>
                </a:lnTo>
                <a:lnTo>
                  <a:pt x="5353" y="92930"/>
                </a:lnTo>
                <a:close/>
                <a:moveTo>
                  <a:pt x="7137" y="92930"/>
                </a:moveTo>
                <a:lnTo>
                  <a:pt x="7137" y="93082"/>
                </a:lnTo>
                <a:lnTo>
                  <a:pt x="8922" y="93082"/>
                </a:lnTo>
                <a:lnTo>
                  <a:pt x="8922" y="92930"/>
                </a:lnTo>
                <a:close/>
                <a:moveTo>
                  <a:pt x="10706" y="92930"/>
                </a:moveTo>
                <a:lnTo>
                  <a:pt x="10706" y="93082"/>
                </a:lnTo>
                <a:lnTo>
                  <a:pt x="12490" y="93082"/>
                </a:lnTo>
                <a:lnTo>
                  <a:pt x="12490" y="92930"/>
                </a:lnTo>
                <a:close/>
                <a:moveTo>
                  <a:pt x="14274" y="92930"/>
                </a:moveTo>
                <a:lnTo>
                  <a:pt x="14274" y="93082"/>
                </a:lnTo>
                <a:lnTo>
                  <a:pt x="16094" y="93082"/>
                </a:lnTo>
                <a:lnTo>
                  <a:pt x="16094" y="92930"/>
                </a:lnTo>
                <a:close/>
                <a:moveTo>
                  <a:pt x="17878" y="92930"/>
                </a:moveTo>
                <a:lnTo>
                  <a:pt x="17878" y="93082"/>
                </a:lnTo>
                <a:lnTo>
                  <a:pt x="19663" y="93082"/>
                </a:lnTo>
                <a:lnTo>
                  <a:pt x="19663" y="92930"/>
                </a:lnTo>
                <a:close/>
                <a:moveTo>
                  <a:pt x="21447" y="92930"/>
                </a:moveTo>
                <a:lnTo>
                  <a:pt x="21447" y="93082"/>
                </a:lnTo>
                <a:lnTo>
                  <a:pt x="23231" y="93082"/>
                </a:lnTo>
                <a:lnTo>
                  <a:pt x="23231" y="92930"/>
                </a:lnTo>
                <a:close/>
                <a:moveTo>
                  <a:pt x="25015" y="92930"/>
                </a:moveTo>
                <a:lnTo>
                  <a:pt x="25015" y="93082"/>
                </a:lnTo>
                <a:lnTo>
                  <a:pt x="26799" y="93082"/>
                </a:lnTo>
                <a:lnTo>
                  <a:pt x="26799" y="92930"/>
                </a:lnTo>
                <a:close/>
                <a:moveTo>
                  <a:pt x="28584" y="92930"/>
                </a:moveTo>
                <a:lnTo>
                  <a:pt x="28584" y="93082"/>
                </a:lnTo>
                <a:lnTo>
                  <a:pt x="30368" y="93082"/>
                </a:lnTo>
                <a:lnTo>
                  <a:pt x="30368" y="92930"/>
                </a:lnTo>
                <a:close/>
                <a:moveTo>
                  <a:pt x="32152" y="92930"/>
                </a:moveTo>
                <a:lnTo>
                  <a:pt x="32152" y="93082"/>
                </a:lnTo>
                <a:lnTo>
                  <a:pt x="33936" y="93082"/>
                </a:lnTo>
                <a:lnTo>
                  <a:pt x="33936" y="92930"/>
                </a:lnTo>
                <a:close/>
                <a:moveTo>
                  <a:pt x="35720" y="92930"/>
                </a:moveTo>
                <a:lnTo>
                  <a:pt x="35720" y="93082"/>
                </a:lnTo>
                <a:lnTo>
                  <a:pt x="37505" y="93082"/>
                </a:lnTo>
                <a:lnTo>
                  <a:pt x="37505" y="92930"/>
                </a:lnTo>
                <a:close/>
                <a:moveTo>
                  <a:pt x="39289" y="92930"/>
                </a:moveTo>
                <a:lnTo>
                  <a:pt x="39289" y="93082"/>
                </a:lnTo>
                <a:lnTo>
                  <a:pt x="41073" y="93082"/>
                </a:lnTo>
                <a:lnTo>
                  <a:pt x="41073" y="92930"/>
                </a:lnTo>
                <a:close/>
                <a:moveTo>
                  <a:pt x="42857" y="92930"/>
                </a:moveTo>
                <a:lnTo>
                  <a:pt x="42857" y="93082"/>
                </a:lnTo>
                <a:lnTo>
                  <a:pt x="44642" y="93082"/>
                </a:lnTo>
                <a:lnTo>
                  <a:pt x="44642" y="92930"/>
                </a:lnTo>
                <a:close/>
                <a:moveTo>
                  <a:pt x="46426" y="92930"/>
                </a:moveTo>
                <a:lnTo>
                  <a:pt x="46426" y="93082"/>
                </a:lnTo>
                <a:lnTo>
                  <a:pt x="48210" y="93082"/>
                </a:lnTo>
                <a:lnTo>
                  <a:pt x="48210" y="92930"/>
                </a:lnTo>
                <a:close/>
                <a:moveTo>
                  <a:pt x="49994" y="92930"/>
                </a:moveTo>
                <a:lnTo>
                  <a:pt x="49994" y="93082"/>
                </a:lnTo>
                <a:lnTo>
                  <a:pt x="51778" y="93082"/>
                </a:lnTo>
                <a:lnTo>
                  <a:pt x="51778" y="92930"/>
                </a:lnTo>
                <a:close/>
                <a:moveTo>
                  <a:pt x="53563" y="92930"/>
                </a:moveTo>
                <a:lnTo>
                  <a:pt x="53563" y="93082"/>
                </a:lnTo>
                <a:lnTo>
                  <a:pt x="55347" y="93082"/>
                </a:lnTo>
                <a:lnTo>
                  <a:pt x="55347" y="92930"/>
                </a:lnTo>
                <a:close/>
                <a:moveTo>
                  <a:pt x="57131" y="92930"/>
                </a:moveTo>
                <a:lnTo>
                  <a:pt x="57131" y="93082"/>
                </a:lnTo>
                <a:lnTo>
                  <a:pt x="58915" y="93082"/>
                </a:lnTo>
                <a:lnTo>
                  <a:pt x="58915" y="92930"/>
                </a:lnTo>
                <a:close/>
                <a:moveTo>
                  <a:pt x="60699" y="92930"/>
                </a:moveTo>
                <a:lnTo>
                  <a:pt x="60699" y="93082"/>
                </a:lnTo>
                <a:lnTo>
                  <a:pt x="62484" y="93082"/>
                </a:lnTo>
                <a:lnTo>
                  <a:pt x="62484" y="92930"/>
                </a:lnTo>
                <a:close/>
                <a:moveTo>
                  <a:pt x="64268" y="92930"/>
                </a:moveTo>
                <a:lnTo>
                  <a:pt x="64268" y="93082"/>
                </a:lnTo>
                <a:lnTo>
                  <a:pt x="66052" y="93082"/>
                </a:lnTo>
                <a:lnTo>
                  <a:pt x="66052" y="92930"/>
                </a:lnTo>
                <a:close/>
                <a:moveTo>
                  <a:pt x="67836" y="92930"/>
                </a:moveTo>
                <a:lnTo>
                  <a:pt x="67836" y="93082"/>
                </a:lnTo>
                <a:lnTo>
                  <a:pt x="69620" y="93082"/>
                </a:lnTo>
                <a:lnTo>
                  <a:pt x="69620" y="92930"/>
                </a:lnTo>
                <a:close/>
                <a:moveTo>
                  <a:pt x="71405" y="92930"/>
                </a:moveTo>
                <a:lnTo>
                  <a:pt x="71405" y="93082"/>
                </a:lnTo>
                <a:lnTo>
                  <a:pt x="73189" y="93082"/>
                </a:lnTo>
                <a:lnTo>
                  <a:pt x="73189" y="92930"/>
                </a:lnTo>
                <a:close/>
                <a:moveTo>
                  <a:pt x="74973" y="92930"/>
                </a:moveTo>
                <a:lnTo>
                  <a:pt x="74973" y="93082"/>
                </a:lnTo>
                <a:lnTo>
                  <a:pt x="76757" y="93082"/>
                </a:lnTo>
                <a:lnTo>
                  <a:pt x="76757" y="92930"/>
                </a:lnTo>
                <a:close/>
                <a:moveTo>
                  <a:pt x="78542" y="92930"/>
                </a:moveTo>
                <a:lnTo>
                  <a:pt x="78542" y="93082"/>
                </a:lnTo>
                <a:lnTo>
                  <a:pt x="80326" y="93082"/>
                </a:lnTo>
                <a:lnTo>
                  <a:pt x="80326" y="92930"/>
                </a:lnTo>
                <a:close/>
                <a:moveTo>
                  <a:pt x="82110" y="92930"/>
                </a:moveTo>
                <a:lnTo>
                  <a:pt x="82110" y="93082"/>
                </a:lnTo>
                <a:lnTo>
                  <a:pt x="83894" y="93082"/>
                </a:lnTo>
                <a:lnTo>
                  <a:pt x="83894" y="92930"/>
                </a:lnTo>
                <a:close/>
                <a:moveTo>
                  <a:pt x="85678" y="92930"/>
                </a:moveTo>
                <a:lnTo>
                  <a:pt x="85678" y="93082"/>
                </a:lnTo>
                <a:lnTo>
                  <a:pt x="87463" y="93082"/>
                </a:lnTo>
                <a:lnTo>
                  <a:pt x="87463" y="92930"/>
                </a:lnTo>
                <a:close/>
              </a:path>
            </a:pathLst>
          </a:custGeom>
          <a:solidFill>
            <a:srgbClr val="338987"/>
          </a:solidFill>
          <a:ln w="9525" cap="flat" cmpd="sng">
            <a:solidFill>
              <a:srgbClr val="3389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8" name="Google Shape;508;p52"/>
          <p:cNvSpPr/>
          <p:nvPr/>
        </p:nvSpPr>
        <p:spPr>
          <a:xfrm>
            <a:off x="2981374" y="2312115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9" name="Google Shape;509;p52"/>
          <p:cNvSpPr txBox="1">
            <a:spLocks noGrp="1"/>
          </p:cNvSpPr>
          <p:nvPr>
            <p:ph type="ctrTitle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Комитет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по этике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0" name="Google Shape;510;p52"/>
          <p:cNvSpPr txBox="1">
            <a:spLocks noGrp="1"/>
          </p:cNvSpPr>
          <p:nvPr>
            <p:ph type="ctrTitle" idx="4294967295"/>
          </p:nvPr>
        </p:nvSpPr>
        <p:spPr>
          <a:xfrm>
            <a:off x="4697675" y="3520453"/>
            <a:ext cx="13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Забота/защита</a:t>
            </a:r>
            <a:endParaRPr sz="1100" b="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участников</a:t>
            </a:r>
            <a:endParaRPr sz="1100" b="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1" name="Google Shape;511;p52"/>
          <p:cNvSpPr txBox="1">
            <a:spLocks noGrp="1"/>
          </p:cNvSpPr>
          <p:nvPr>
            <p:ph type="ctrTitle" idx="4294967295"/>
          </p:nvPr>
        </p:nvSpPr>
        <p:spPr>
          <a:xfrm>
            <a:off x="3298475" y="3724368"/>
            <a:ext cx="1395000" cy="6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Гарантии для</a:t>
            </a:r>
            <a:endParaRPr sz="1000" b="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уязвимых участников</a:t>
            </a:r>
            <a:endParaRPr sz="1000" b="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2" name="Google Shape;512;p52"/>
          <p:cNvSpPr txBox="1"/>
          <p:nvPr/>
        </p:nvSpPr>
        <p:spPr>
          <a:xfrm>
            <a:off x="165925" y="4284825"/>
            <a:ext cx="16593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Научность плана и проведения исследования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3" name="Google Shape;513;p52"/>
          <p:cNvSpPr txBox="1"/>
          <p:nvPr/>
        </p:nvSpPr>
        <p:spPr>
          <a:xfrm>
            <a:off x="1294150" y="3306075"/>
            <a:ext cx="13275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Квалификация исследователей</a:t>
            </a:r>
            <a:endParaRPr sz="11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4" name="Google Shape;514;p52"/>
          <p:cNvSpPr/>
          <p:nvPr/>
        </p:nvSpPr>
        <p:spPr>
          <a:xfrm>
            <a:off x="1559649" y="3877527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5" name="Google Shape;515;p52"/>
          <p:cNvSpPr/>
          <p:nvPr/>
        </p:nvSpPr>
        <p:spPr>
          <a:xfrm rot="10800000" flipH="1">
            <a:off x="573850" y="4284829"/>
            <a:ext cx="796496" cy="80873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52"/>
          <p:cNvSpPr txBox="1"/>
          <p:nvPr/>
        </p:nvSpPr>
        <p:spPr>
          <a:xfrm>
            <a:off x="5198000" y="347025"/>
            <a:ext cx="13950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Информированное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согласие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7" name="Google Shape;517;p52"/>
          <p:cNvSpPr/>
          <p:nvPr/>
        </p:nvSpPr>
        <p:spPr>
          <a:xfrm>
            <a:off x="5424774" y="809663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8" name="Google Shape;518;p52"/>
          <p:cNvSpPr txBox="1"/>
          <p:nvPr/>
        </p:nvSpPr>
        <p:spPr>
          <a:xfrm>
            <a:off x="6492175" y="2459775"/>
            <a:ext cx="1544400" cy="5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Конфиденциальность</a:t>
            </a:r>
            <a:endParaRPr sz="1000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9" name="Google Shape;519;p52"/>
          <p:cNvSpPr/>
          <p:nvPr/>
        </p:nvSpPr>
        <p:spPr>
          <a:xfrm rot="10800000" flipH="1">
            <a:off x="6753050" y="2400337"/>
            <a:ext cx="796496" cy="5942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0" name="Google Shape;520;p52"/>
          <p:cNvSpPr txBox="1"/>
          <p:nvPr/>
        </p:nvSpPr>
        <p:spPr>
          <a:xfrm>
            <a:off x="165925" y="423650"/>
            <a:ext cx="38244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Критерии Комитета по этике для рассмотрения</a:t>
            </a:r>
            <a:endParaRPr sz="1500">
              <a:solidFill>
                <a:srgbClr val="3389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и одобрения исследования</a:t>
            </a:r>
            <a:endParaRPr sz="1500">
              <a:solidFill>
                <a:srgbClr val="3389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1" name="Google Shape;521;p52"/>
          <p:cNvSpPr txBox="1">
            <a:spLocks noGrp="1"/>
          </p:cNvSpPr>
          <p:nvPr>
            <p:ph type="title" idx="4294967295"/>
          </p:nvPr>
        </p:nvSpPr>
        <p:spPr>
          <a:xfrm>
            <a:off x="1231900" y="1863363"/>
            <a:ext cx="14520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000" b="0">
                <a:latin typeface="Georgia"/>
                <a:ea typeface="Georgia"/>
                <a:cs typeface="Georgia"/>
                <a:sym typeface="Georgia"/>
              </a:rPr>
              <a:t>Collaborative Institutional Training Institute (CITI),</a:t>
            </a:r>
            <a:endParaRPr sz="1000" b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 b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1000" b="0">
                <a:latin typeface="Georgia"/>
                <a:ea typeface="Georgia"/>
                <a:cs typeface="Georgia"/>
                <a:sym typeface="Georgia"/>
              </a:rPr>
              <a:t>Сертификат о прохождения курса по этике NUGSE</a:t>
            </a:r>
            <a:endParaRPr sz="1000" b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2" name="Google Shape;522;p52"/>
          <p:cNvSpPr/>
          <p:nvPr/>
        </p:nvSpPr>
        <p:spPr>
          <a:xfrm>
            <a:off x="1589124" y="3268102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rgbClr val="338987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3" name="Google Shape;523;p52"/>
          <p:cNvSpPr txBox="1"/>
          <p:nvPr/>
        </p:nvSpPr>
        <p:spPr>
          <a:xfrm>
            <a:off x="5807175" y="4346150"/>
            <a:ext cx="33597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60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https://www.citiprogram.org/verify/?ke0242f3b-0e2b-40c0-ae28-6546a647e716-18080991</a:t>
            </a:r>
            <a:endParaRPr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Виды исследований</a:t>
            </a:r>
            <a:endParaRPr/>
          </a:p>
        </p:txBody>
      </p:sp>
      <p:sp>
        <p:nvSpPr>
          <p:cNvPr id="529" name="Google Shape;529;p53"/>
          <p:cNvSpPr txBox="1">
            <a:spLocks noGrp="1"/>
          </p:cNvSpPr>
          <p:nvPr>
            <p:ph type="body" idx="1"/>
          </p:nvPr>
        </p:nvSpPr>
        <p:spPr>
          <a:xfrm>
            <a:off x="4579975" y="1168750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Требует одобрение КИЭНИ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s" sz="2000"/>
              <a:t>Опрос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s" sz="2000"/>
              <a:t>Исследование в котором человек является субъектом исследования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sp>
        <p:nvSpPr>
          <p:cNvPr id="530" name="Google Shape;530;p53"/>
          <p:cNvSpPr txBox="1">
            <a:spLocks noGrp="1"/>
          </p:cNvSpPr>
          <p:nvPr>
            <p:ph type="body" idx="1"/>
          </p:nvPr>
        </p:nvSpPr>
        <p:spPr>
          <a:xfrm>
            <a:off x="452125" y="1321150"/>
            <a:ext cx="4260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/>
              <a:t>Не требует одобрения КИЭНИ</a:t>
            </a:r>
            <a:endParaRPr sz="2100"/>
          </a:p>
          <a:p>
            <a:pPr marL="457200" marR="0" lvl="0" indent="-3619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100"/>
              <a:buChar char="-"/>
            </a:pPr>
            <a:r>
              <a:rPr lang="es" sz="2100"/>
              <a:t>Исторический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s" sz="2100"/>
              <a:t>Документ анализ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s" sz="2100"/>
              <a:t>Вторичные данные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3667" y="2830377"/>
            <a:ext cx="600310" cy="61932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4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2000">
                <a:latin typeface="Comfortaa"/>
                <a:ea typeface="Comfortaa"/>
                <a:cs typeface="Comfortaa"/>
                <a:sym typeface="Comfortaa"/>
              </a:rPr>
              <a:t>Партнерство и развитие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2000">
                <a:latin typeface="Comfortaa"/>
                <a:ea typeface="Comfortaa"/>
                <a:cs typeface="Comfortaa"/>
                <a:sym typeface="Comfortaa"/>
              </a:rPr>
              <a:t>через исследовательский проект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37" name="Google Shape;537;p54"/>
          <p:cNvSpPr/>
          <p:nvPr/>
        </p:nvSpPr>
        <p:spPr>
          <a:xfrm>
            <a:off x="149516" y="1531980"/>
            <a:ext cx="4863900" cy="612000"/>
          </a:xfrm>
          <a:prstGeom prst="ellipse">
            <a:avLst/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Основная группа исследователей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NU GSE (8 чел.)</a:t>
            </a:r>
            <a:endParaRPr sz="1400" i="0" u="none" strike="noStrike" cap="none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8" name="Google Shape;538;p54"/>
          <p:cNvSpPr/>
          <p:nvPr/>
        </p:nvSpPr>
        <p:spPr>
          <a:xfrm>
            <a:off x="4203956" y="1541181"/>
            <a:ext cx="4863900" cy="612000"/>
          </a:xfrm>
          <a:prstGeom prst="ellipse">
            <a:avLst/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Партнерские группы исследователей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из 7 педуниверситетов (60 чел.)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9" name="Google Shape;539;p54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23</a:t>
            </a:fld>
            <a:endParaRPr/>
          </a:p>
        </p:txBody>
      </p:sp>
      <p:sp>
        <p:nvSpPr>
          <p:cNvPr id="540" name="Google Shape;540;p54"/>
          <p:cNvSpPr/>
          <p:nvPr/>
        </p:nvSpPr>
        <p:spPr>
          <a:xfrm>
            <a:off x="2083453" y="2343792"/>
            <a:ext cx="233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Научный руководитель – проф. NU GSE Elaine Sharplin</a:t>
            </a:r>
            <a:endParaRPr sz="1200" i="0" u="none" strike="noStrike" cap="none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Исследователи – профессоры и научные сотрудники NU GSE, KERA</a:t>
            </a:r>
            <a:endParaRPr sz="1200" i="0" u="none" strike="noStrike" cap="none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1" name="Google Shape;541;p54"/>
          <p:cNvSpPr/>
          <p:nvPr/>
        </p:nvSpPr>
        <p:spPr>
          <a:xfrm>
            <a:off x="149515" y="3617381"/>
            <a:ext cx="263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Рабочие и обучающие семинары по исследованиям и этике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2" name="Google Shape;542;p54"/>
          <p:cNvSpPr/>
          <p:nvPr/>
        </p:nvSpPr>
        <p:spPr>
          <a:xfrm>
            <a:off x="2818234" y="3617382"/>
            <a:ext cx="159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Совместный сбор и анализ данных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3" name="Google Shape;543;p54"/>
          <p:cNvSpPr/>
          <p:nvPr/>
        </p:nvSpPr>
        <p:spPr>
          <a:xfrm>
            <a:off x="4820452" y="3617382"/>
            <a:ext cx="221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Обучение по исследованиям и этике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4" name="Google Shape;544;p54"/>
          <p:cNvSpPr/>
          <p:nvPr/>
        </p:nvSpPr>
        <p:spPr>
          <a:xfrm>
            <a:off x="6986862" y="3617382"/>
            <a:ext cx="208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Сбор данных согласно своему контексту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45" name="Google Shape;545;p54"/>
          <p:cNvPicPr preferRelativeResize="0"/>
          <p:nvPr/>
        </p:nvPicPr>
        <p:blipFill rotWithShape="1">
          <a:blip r:embed="rId5">
            <a:alphaModFix/>
          </a:blip>
          <a:srcRect l="16917" r="19887" b="27740"/>
          <a:stretch/>
        </p:blipFill>
        <p:spPr>
          <a:xfrm>
            <a:off x="1205294" y="2356245"/>
            <a:ext cx="864900" cy="89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46" name="Google Shape;546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24" y="2355366"/>
            <a:ext cx="950023" cy="95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4"/>
          <p:cNvPicPr preferRelativeResize="0"/>
          <p:nvPr/>
        </p:nvPicPr>
        <p:blipFill rotWithShape="1">
          <a:blip r:embed="rId7">
            <a:alphaModFix/>
          </a:blip>
          <a:srcRect b="28202"/>
          <a:stretch/>
        </p:blipFill>
        <p:spPr>
          <a:xfrm>
            <a:off x="6880036" y="3033679"/>
            <a:ext cx="921183" cy="4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99342" y="2262985"/>
            <a:ext cx="518364" cy="68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4"/>
          <p:cNvPicPr preferRelativeResize="0"/>
          <p:nvPr/>
        </p:nvPicPr>
        <p:blipFill rotWithShape="1">
          <a:blip r:embed="rId9">
            <a:alphaModFix/>
          </a:blip>
          <a:srcRect l="10260" t="10674" r="10140" b="9726"/>
          <a:stretch/>
        </p:blipFill>
        <p:spPr>
          <a:xfrm>
            <a:off x="5813988" y="2803882"/>
            <a:ext cx="713600" cy="7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56675" y="2328154"/>
            <a:ext cx="1478535" cy="44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89357" y="2389538"/>
            <a:ext cx="908744" cy="52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56342" y="2834504"/>
            <a:ext cx="734546" cy="682978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4"/>
          <p:cNvSpPr/>
          <p:nvPr/>
        </p:nvSpPr>
        <p:spPr>
          <a:xfrm>
            <a:off x="4414651" y="3528431"/>
            <a:ext cx="429600" cy="5505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111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54" name="Google Shape;554;p54"/>
          <p:cNvSpPr/>
          <p:nvPr/>
        </p:nvSpPr>
        <p:spPr>
          <a:xfrm>
            <a:off x="641880" y="4165727"/>
            <a:ext cx="429600" cy="5505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111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55" name="Google Shape;555;p54"/>
          <p:cNvSpPr/>
          <p:nvPr/>
        </p:nvSpPr>
        <p:spPr>
          <a:xfrm>
            <a:off x="313211" y="4165727"/>
            <a:ext cx="429600" cy="550500"/>
          </a:xfrm>
          <a:prstGeom prst="chevron">
            <a:avLst>
              <a:gd name="adj" fmla="val 50000"/>
            </a:avLst>
          </a:prstGeom>
          <a:noFill/>
          <a:ln w="9525" cap="flat" cmpd="sng">
            <a:solidFill>
              <a:srgbClr val="11111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1111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56" name="Google Shape;556;p54"/>
          <p:cNvSpPr/>
          <p:nvPr/>
        </p:nvSpPr>
        <p:spPr>
          <a:xfrm>
            <a:off x="1136756" y="4247299"/>
            <a:ext cx="434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Совместные публикации всех исследователей, внесших вклад, в казахстанских и международных журналах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7" name="Google Shape;557;p54"/>
          <p:cNvSpPr/>
          <p:nvPr/>
        </p:nvSpPr>
        <p:spPr>
          <a:xfrm>
            <a:off x="5421090" y="4254677"/>
            <a:ext cx="359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Повышение исследовательского и инновационного потенциала ППС вузов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5"/>
          <p:cNvSpPr/>
          <p:nvPr/>
        </p:nvSpPr>
        <p:spPr>
          <a:xfrm>
            <a:off x="0" y="1652100"/>
            <a:ext cx="9144000" cy="24465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563" name="Google Shape;563;p55"/>
          <p:cNvSpPr txBox="1">
            <a:spLocks noGrp="1"/>
          </p:cNvSpPr>
          <p:nvPr>
            <p:ph type="body" idx="1"/>
          </p:nvPr>
        </p:nvSpPr>
        <p:spPr>
          <a:xfrm>
            <a:off x="584500" y="1730075"/>
            <a:ext cx="7567200" cy="21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DF3E5"/>
                </a:solidFill>
                <a:latin typeface="Georgia"/>
                <a:ea typeface="Georgia"/>
                <a:cs typeface="Georgia"/>
                <a:sym typeface="Georgia"/>
              </a:rPr>
              <a:t>Работа над кейсами </a:t>
            </a:r>
            <a:endParaRPr sz="1500">
              <a:solidFill>
                <a:srgbClr val="FDF3E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DF3E5"/>
                </a:solidFill>
                <a:latin typeface="Georgia"/>
                <a:ea typeface="Georgia"/>
                <a:cs typeface="Georgia"/>
                <a:sym typeface="Georgia"/>
              </a:rPr>
              <a:t>Представьте себе, что Вы являетесь исследователем, учителем либо членом администрации школы и Вы сталкиваетесь с одной из следующих ситуаций.  </a:t>
            </a:r>
            <a:endParaRPr sz="1500">
              <a:solidFill>
                <a:srgbClr val="FDF3E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DF3E5"/>
                </a:solidFill>
                <a:latin typeface="Georgia"/>
                <a:ea typeface="Georgia"/>
                <a:cs typeface="Georgia"/>
                <a:sym typeface="Georgia"/>
              </a:rPr>
              <a:t>В парах обсудите представленные этические вопросы (форма согласия, анонимность, конфиденциальность) и ваши предполагаемые действия. </a:t>
            </a:r>
            <a:endParaRPr sz="1500">
              <a:solidFill>
                <a:srgbClr val="FDF3E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DF3E5"/>
                </a:solidFill>
                <a:latin typeface="Georgia"/>
                <a:ea typeface="Georgia"/>
                <a:cs typeface="Georgia"/>
                <a:sym typeface="Georgia"/>
              </a:rPr>
              <a:t>o	Какой этический вопрос возникает в этом случае?</a:t>
            </a:r>
            <a:endParaRPr sz="1500">
              <a:solidFill>
                <a:srgbClr val="FDF3E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DF3E5"/>
                </a:solidFill>
                <a:latin typeface="Georgia"/>
                <a:ea typeface="Georgia"/>
                <a:cs typeface="Georgia"/>
                <a:sym typeface="Georgia"/>
              </a:rPr>
              <a:t>o	Какие будут ваши предполагаемые действия и почему?</a:t>
            </a:r>
            <a:endParaRPr sz="1500">
              <a:solidFill>
                <a:srgbClr val="FDF3E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DF3E5"/>
                </a:solidFill>
                <a:latin typeface="Georgia"/>
                <a:ea typeface="Georgia"/>
                <a:cs typeface="Georgia"/>
                <a:sym typeface="Georgia"/>
              </a:rPr>
              <a:t>o	Каковы плюсы и минусы ваших действий?</a:t>
            </a:r>
            <a:endParaRPr sz="1500">
              <a:solidFill>
                <a:srgbClr val="FDF3E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>
              <a:solidFill>
                <a:srgbClr val="FDF3E5"/>
              </a:solidFill>
            </a:endParaRPr>
          </a:p>
        </p:txBody>
      </p:sp>
      <p:sp>
        <p:nvSpPr>
          <p:cNvPr id="564" name="Google Shape;564;p55"/>
          <p:cNvSpPr txBox="1">
            <a:spLocks noGrp="1"/>
          </p:cNvSpPr>
          <p:nvPr>
            <p:ph type="ctrTitle"/>
          </p:nvPr>
        </p:nvSpPr>
        <p:spPr>
          <a:xfrm>
            <a:off x="6777877" y="129625"/>
            <a:ext cx="16584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Групповая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 работа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5" name="Google Shape;565;p55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6"/>
          <p:cNvSpPr txBox="1">
            <a:spLocks noGrp="1"/>
          </p:cNvSpPr>
          <p:nvPr>
            <p:ph type="subTitle" idx="1"/>
          </p:nvPr>
        </p:nvSpPr>
        <p:spPr>
          <a:xfrm>
            <a:off x="831200" y="2542825"/>
            <a:ext cx="3081600" cy="11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Закир Джумакулов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zakir.jumakulov@nu.edu.kz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Алима Ибрашева,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alima.ibrasheva@nu.edu.kz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Елдос Нурланов,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Georgia"/>
                <a:ea typeface="Georgia"/>
                <a:cs typeface="Georgia"/>
                <a:sym typeface="Georgia"/>
              </a:rPr>
              <a:t>yeldos.nurlanov@nu.edu.kz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1" name="Google Shape;571;p56"/>
          <p:cNvSpPr txBox="1">
            <a:spLocks noGrp="1"/>
          </p:cNvSpPr>
          <p:nvPr>
            <p:ph type="ctrTitle"/>
          </p:nvPr>
        </p:nvSpPr>
        <p:spPr>
          <a:xfrm>
            <a:off x="831200" y="5288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Times New Roman"/>
                <a:ea typeface="Times New Roman"/>
                <a:cs typeface="Times New Roman"/>
                <a:sym typeface="Times New Roman"/>
              </a:rPr>
              <a:t>Назарыңызға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Times New Roman"/>
                <a:ea typeface="Times New Roman"/>
                <a:cs typeface="Times New Roman"/>
                <a:sym typeface="Times New Roman"/>
              </a:rPr>
              <a:t>рақмет!</a:t>
            </a:r>
            <a:endParaRPr>
              <a:solidFill>
                <a:srgbClr val="FDF3E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56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25</a:t>
            </a:fld>
            <a:endParaRPr/>
          </a:p>
        </p:txBody>
      </p:sp>
      <p:sp>
        <p:nvSpPr>
          <p:cNvPr id="573" name="Google Shape;573;p56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Рақмет!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ctrTitle"/>
          </p:nvPr>
        </p:nvSpPr>
        <p:spPr>
          <a:xfrm>
            <a:off x="5070550" y="926650"/>
            <a:ext cx="3530700" cy="16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Comfortaa"/>
                <a:ea typeface="Comfortaa"/>
                <a:cs typeface="Comfortaa"/>
                <a:sym typeface="Comfortaa"/>
              </a:rPr>
              <a:t>Питирим Сорокин (1889-1968)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Comfortaa"/>
                <a:ea typeface="Comfortaa"/>
                <a:cs typeface="Comfortaa"/>
                <a:sym typeface="Comfortaa"/>
              </a:rPr>
              <a:t>российско-американский социолог, основатель социологического факультета Гарвардского университета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subTitle" idx="1"/>
          </p:nvPr>
        </p:nvSpPr>
        <p:spPr>
          <a:xfrm>
            <a:off x="4862750" y="2767250"/>
            <a:ext cx="4056600" cy="21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“Современное состояние России” (1922)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269999" lvl="0" indent="-153499" algn="l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убыль населения советских республик за годы </a:t>
            </a:r>
            <a:br>
              <a:rPr lang="es" sz="1000">
                <a:latin typeface="Georgia"/>
                <a:ea typeface="Georgia"/>
                <a:cs typeface="Georgia"/>
                <a:sym typeface="Georgia"/>
              </a:rPr>
            </a:b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революции на 21 млн.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269999" lvl="0" indent="-153499" algn="l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“бесплодные” браки, рост смертности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269999" lvl="0" indent="-153499" algn="l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погибли “наиболее здоровые биологически, трудоспособные энергетически, более волевые, одаренные, морально и умственно развитые психологически”.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269999" lvl="0" indent="-153499" algn="l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“роль войны и революции чревата трагическими последствиями. Она неэффективна. Она не заметна с первого взгляда, но в действительности она имеет роковой характер и проявляется лишь в ряде будущих поколений”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269999" lvl="0" indent="-153499" algn="l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“Народы, мало воюющие или долго живущие в мире, обнаруживают удивительную силу роста и расцвета”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3" name="Google Shape;273;p34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Введение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4" name="Google Shape;274;p34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pic>
        <p:nvPicPr>
          <p:cNvPr id="275" name="Google Shape;275;p34"/>
          <p:cNvPicPr preferRelativeResize="0"/>
          <p:nvPr/>
        </p:nvPicPr>
        <p:blipFill rotWithShape="1">
          <a:blip r:embed="rId3">
            <a:alphaModFix/>
          </a:blip>
          <a:srcRect l="15418" r="14875"/>
          <a:stretch/>
        </p:blipFill>
        <p:spPr>
          <a:xfrm>
            <a:off x="1302050" y="1170000"/>
            <a:ext cx="2936600" cy="28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4"/>
          <p:cNvSpPr txBox="1"/>
          <p:nvPr/>
        </p:nvSpPr>
        <p:spPr>
          <a:xfrm>
            <a:off x="1065200" y="4602725"/>
            <a:ext cx="3475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rPr>
              <a:t>https://pitirim.org/index.php/publications-pitirim-sorokin/from-pitirm-sorokin/161-current-state-of-russia</a:t>
            </a:r>
            <a:endParaRPr sz="700">
              <a:solidFill>
                <a:srgbClr val="88888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subTitle" idx="1"/>
          </p:nvPr>
        </p:nvSpPr>
        <p:spPr>
          <a:xfrm>
            <a:off x="758700" y="3843775"/>
            <a:ext cx="237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ctrTitle"/>
          </p:nvPr>
        </p:nvSpPr>
        <p:spPr>
          <a:xfrm>
            <a:off x="758700" y="571500"/>
            <a:ext cx="8041500" cy="29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b="1">
                <a:latin typeface="Comfortaa"/>
                <a:ea typeface="Comfortaa"/>
                <a:cs typeface="Comfortaa"/>
                <a:sym typeface="Comfortaa"/>
              </a:rPr>
              <a:t>2. История возникновения этики исследований </a:t>
            </a:r>
            <a:endParaRPr sz="47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b="1">
                <a:latin typeface="Comfortaa"/>
                <a:ea typeface="Comfortaa"/>
                <a:cs typeface="Comfortaa"/>
                <a:sym typeface="Comfortaa"/>
              </a:rPr>
              <a:t>с людьми</a:t>
            </a:r>
            <a:endParaRPr sz="47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subTitle" idx="1"/>
          </p:nvPr>
        </p:nvSpPr>
        <p:spPr>
          <a:xfrm rot="-5400000">
            <a:off x="-114275" y="1752175"/>
            <a:ext cx="30273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chemeClr val="lt1"/>
                </a:solidFill>
              </a:rPr>
              <a:t>1906 г. - Создание Управления по контролю продовольствия и лекарств США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ctrTitle"/>
          </p:nvPr>
        </p:nvSpPr>
        <p:spPr>
          <a:xfrm>
            <a:off x="911100" y="164975"/>
            <a:ext cx="76068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s" sz="2400">
                <a:latin typeface="Comfortaa"/>
                <a:ea typeface="Comfortaa"/>
                <a:cs typeface="Comfortaa"/>
                <a:sym typeface="Comfortaa"/>
              </a:rPr>
              <a:t>История появления этики исследований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89" name="Google Shape;289;p36"/>
          <p:cNvCxnSpPr/>
          <p:nvPr/>
        </p:nvCxnSpPr>
        <p:spPr>
          <a:xfrm rot="10800000" flipH="1">
            <a:off x="534725" y="3773825"/>
            <a:ext cx="8040300" cy="14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p36"/>
          <p:cNvCxnSpPr/>
          <p:nvPr/>
        </p:nvCxnSpPr>
        <p:spPr>
          <a:xfrm>
            <a:off x="9021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p36"/>
          <p:cNvCxnSpPr/>
          <p:nvPr/>
        </p:nvCxnSpPr>
        <p:spPr>
          <a:xfrm>
            <a:off x="16641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36"/>
          <p:cNvCxnSpPr/>
          <p:nvPr/>
        </p:nvCxnSpPr>
        <p:spPr>
          <a:xfrm>
            <a:off x="23499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36"/>
          <p:cNvCxnSpPr/>
          <p:nvPr/>
        </p:nvCxnSpPr>
        <p:spPr>
          <a:xfrm>
            <a:off x="31119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4" name="Google Shape;294;p36"/>
          <p:cNvCxnSpPr/>
          <p:nvPr/>
        </p:nvCxnSpPr>
        <p:spPr>
          <a:xfrm>
            <a:off x="38739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5" name="Google Shape;295;p36"/>
          <p:cNvCxnSpPr/>
          <p:nvPr/>
        </p:nvCxnSpPr>
        <p:spPr>
          <a:xfrm>
            <a:off x="45597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36"/>
          <p:cNvCxnSpPr/>
          <p:nvPr/>
        </p:nvCxnSpPr>
        <p:spPr>
          <a:xfrm>
            <a:off x="53217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7" name="Google Shape;297;p36"/>
          <p:cNvCxnSpPr/>
          <p:nvPr/>
        </p:nvCxnSpPr>
        <p:spPr>
          <a:xfrm>
            <a:off x="60837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8" name="Google Shape;298;p36"/>
          <p:cNvCxnSpPr/>
          <p:nvPr/>
        </p:nvCxnSpPr>
        <p:spPr>
          <a:xfrm>
            <a:off x="68457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9" name="Google Shape;299;p36"/>
          <p:cNvCxnSpPr/>
          <p:nvPr/>
        </p:nvCxnSpPr>
        <p:spPr>
          <a:xfrm>
            <a:off x="75315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36"/>
          <p:cNvCxnSpPr/>
          <p:nvPr/>
        </p:nvCxnSpPr>
        <p:spPr>
          <a:xfrm>
            <a:off x="8293525" y="3816200"/>
            <a:ext cx="0" cy="141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36"/>
          <p:cNvSpPr txBox="1"/>
          <p:nvPr/>
        </p:nvSpPr>
        <p:spPr>
          <a:xfrm>
            <a:off x="553225" y="3985775"/>
            <a:ext cx="81909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1900        1910        1920        1930        1940       1950       1960         1970         1980      1990        2000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6"/>
          <p:cNvSpPr txBox="1">
            <a:spLocks noGrp="1"/>
          </p:cNvSpPr>
          <p:nvPr>
            <p:ph type="subTitle" idx="1"/>
          </p:nvPr>
        </p:nvSpPr>
        <p:spPr>
          <a:xfrm rot="-5400000">
            <a:off x="1722325" y="1930400"/>
            <a:ext cx="30273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chemeClr val="lt1"/>
                </a:solidFill>
              </a:rPr>
              <a:t>1932 г. -Начало исследования Таскиги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1"/>
          </p:nvPr>
        </p:nvSpPr>
        <p:spPr>
          <a:xfrm rot="-5400000">
            <a:off x="2330400" y="1920425"/>
            <a:ext cx="30273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chemeClr val="lt1"/>
                </a:solidFill>
              </a:rPr>
              <a:t>1939–1945 гг. - Эксперименты нацистов на людях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04" name="Google Shape;304;p36"/>
          <p:cNvSpPr txBox="1">
            <a:spLocks noGrp="1"/>
          </p:cNvSpPr>
          <p:nvPr>
            <p:ph type="subTitle" idx="1"/>
          </p:nvPr>
        </p:nvSpPr>
        <p:spPr>
          <a:xfrm rot="-5400000">
            <a:off x="2771400" y="2018525"/>
            <a:ext cx="3027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chemeClr val="lt1"/>
                </a:solidFill>
              </a:rPr>
              <a:t>1947 г. - Нюрнбергский кодекс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 rot="-5400000">
            <a:off x="4046425" y="1742050"/>
            <a:ext cx="30273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chemeClr val="lt1"/>
                </a:solidFill>
              </a:rPr>
              <a:t>1962 г. - Талидомидовая трагедия</a:t>
            </a:r>
            <a:br>
              <a:rPr lang="es" sz="1400">
                <a:solidFill>
                  <a:schemeClr val="lt1"/>
                </a:solidFill>
              </a:rPr>
            </a:br>
            <a:r>
              <a:rPr lang="es" sz="1400" b="1">
                <a:solidFill>
                  <a:schemeClr val="lt1"/>
                </a:solidFill>
              </a:rPr>
              <a:t>1964 – Хельсинкская декларация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1"/>
          </p:nvPr>
        </p:nvSpPr>
        <p:spPr>
          <a:xfrm rot="-5400000">
            <a:off x="5087450" y="1931188"/>
            <a:ext cx="30273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 b="1">
                <a:solidFill>
                  <a:schemeClr val="lt1"/>
                </a:solidFill>
              </a:rPr>
              <a:t>1976 г. - Доклад Бельмонта (США)</a:t>
            </a:r>
            <a:endParaRPr sz="1400" b="1">
              <a:solidFill>
                <a:schemeClr val="lt1"/>
              </a:solidFill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1"/>
          </p:nvPr>
        </p:nvSpPr>
        <p:spPr>
          <a:xfrm rot="-5400000">
            <a:off x="6153925" y="1934075"/>
            <a:ext cx="30273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chemeClr val="lt1"/>
                </a:solidFill>
              </a:rPr>
              <a:t>1991 г. - Принятие “Общих правил” США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1"/>
          </p:nvPr>
        </p:nvSpPr>
        <p:spPr>
          <a:xfrm rot="-5400000">
            <a:off x="6514525" y="1799375"/>
            <a:ext cx="32967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400">
                <a:solidFill>
                  <a:schemeClr val="lt1"/>
                </a:solidFill>
              </a:rPr>
              <a:t>1996 г. -Разработка правил надлежащей клинической практики</a:t>
            </a:r>
            <a:endParaRPr sz="1400">
              <a:solidFill>
                <a:schemeClr val="lt1"/>
              </a:solidFill>
            </a:endParaRPr>
          </a:p>
        </p:txBody>
      </p:sp>
      <p:cxnSp>
        <p:nvCxnSpPr>
          <p:cNvPr id="309" name="Google Shape;309;p36"/>
          <p:cNvCxnSpPr/>
          <p:nvPr/>
        </p:nvCxnSpPr>
        <p:spPr>
          <a:xfrm>
            <a:off x="4877275" y="4317275"/>
            <a:ext cx="3695400" cy="4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0" name="Google Shape;310;p36"/>
          <p:cNvSpPr txBox="1"/>
          <p:nvPr/>
        </p:nvSpPr>
        <p:spPr>
          <a:xfrm>
            <a:off x="5017825" y="4345550"/>
            <a:ext cx="3695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Формирование независимых комиссий по этике исследований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36"/>
          <p:cNvCxnSpPr/>
          <p:nvPr/>
        </p:nvCxnSpPr>
        <p:spPr>
          <a:xfrm rot="10800000" flipH="1">
            <a:off x="5017825" y="3811400"/>
            <a:ext cx="11700" cy="1162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2" name="Google Shape;312;p36"/>
          <p:cNvSpPr txBox="1"/>
          <p:nvPr/>
        </p:nvSpPr>
        <p:spPr>
          <a:xfrm>
            <a:off x="533400" y="4544850"/>
            <a:ext cx="40944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http://www.rcjournal.com/contents/10.08/10.08.1325.pdf</a:t>
            </a: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https://slideplayer.com/slide/9679256/</a:t>
            </a: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/>
          <p:nvPr/>
        </p:nvSpPr>
        <p:spPr>
          <a:xfrm>
            <a:off x="4299760" y="113480"/>
            <a:ext cx="4712400" cy="2754600"/>
          </a:xfrm>
          <a:prstGeom prst="roundRect">
            <a:avLst>
              <a:gd name="adj" fmla="val 790"/>
            </a:avLst>
          </a:prstGeom>
          <a:solidFill>
            <a:schemeClr val="accent4"/>
          </a:solidFill>
          <a:ln>
            <a:noFill/>
          </a:ln>
          <a:effectLst>
            <a:outerShdw blurRad="711200" dist="419100" dir="8100000" sx="95000" sy="95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4404946" y="246377"/>
            <a:ext cx="4458600" cy="25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2413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s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932-1972 гг. Исследование сифилиса в г. Таскиги </a:t>
            </a:r>
            <a:endParaRPr sz="13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413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•"/>
            </a:pPr>
            <a:r>
              <a:rPr lang="e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Эксперименты Стэнли Милграма</a:t>
            </a:r>
            <a:endParaRPr sz="90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413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•"/>
            </a:pPr>
            <a:r>
              <a:rPr lang="e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1944-1980 гг. Тайные исследования Правительства США о воздействии радиации на человека. </a:t>
            </a:r>
            <a:endParaRPr sz="13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413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•"/>
            </a:pPr>
            <a:r>
              <a:rPr lang="e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1956-1980 гг. Экспериментальное изучение гепатита на психически больных детях </a:t>
            </a:r>
            <a:endParaRPr sz="13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413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eorgia"/>
              <a:buChar char="•"/>
            </a:pPr>
            <a:r>
              <a:rPr lang="es" sz="13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1950-1963 гг. Проведение ЦРУ исследования контроля над сознанием с использованием ЛСД* </a:t>
            </a:r>
            <a:endParaRPr sz="13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9" name="Google Shape;319;p3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6060" y="3107531"/>
            <a:ext cx="3147600" cy="18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6138" y="1171286"/>
            <a:ext cx="2798700" cy="16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4167" y="2950361"/>
            <a:ext cx="2610292" cy="199072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/>
        </p:nvSpPr>
        <p:spPr>
          <a:xfrm>
            <a:off x="125838" y="280959"/>
            <a:ext cx="4188000" cy="8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180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Наиболее известные н</a:t>
            </a:r>
            <a:r>
              <a:rPr lang="es" sz="1800" i="0" u="none" strike="noStrike" cap="none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еэтичны</a:t>
            </a:r>
            <a:r>
              <a:rPr lang="es" sz="180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е</a:t>
            </a:r>
            <a:r>
              <a:rPr lang="es" sz="1800" i="0" u="none" strike="noStrike" cap="none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 исследовани</a:t>
            </a:r>
            <a:r>
              <a:rPr lang="es" sz="180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я</a:t>
            </a:r>
            <a:endParaRPr sz="1800" i="0" u="none" strike="noStrike" cap="none">
              <a:solidFill>
                <a:srgbClr val="3389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209441" y="4958834"/>
            <a:ext cx="4066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*https://www.niehs.nih.gov/research/resources/bioethics/timeline/index.cfm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7"/>
          <p:cNvSpPr/>
          <p:nvPr/>
        </p:nvSpPr>
        <p:spPr>
          <a:xfrm>
            <a:off x="4476619" y="4935750"/>
            <a:ext cx="4019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https://www.youtube.com/watch?v=MkwbNb4YvzA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>
            <a:spLocks noGrp="1"/>
          </p:cNvSpPr>
          <p:nvPr>
            <p:ph type="pic" idx="2"/>
          </p:nvPr>
        </p:nvSpPr>
        <p:spPr>
          <a:xfrm>
            <a:off x="1119950" y="4197750"/>
            <a:ext cx="6645300" cy="464700"/>
          </a:xfrm>
          <a:prstGeom prst="rect">
            <a:avLst/>
          </a:prstGeom>
        </p:spPr>
        <p:txBody>
          <a:bodyPr spcFirstLastPara="1" wrap="square" lIns="79125" tIns="39550" rIns="79125" bIns="39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Эксперимент Милгрема.mpg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1" name="Google Shape;3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800" y="655375"/>
            <a:ext cx="5201602" cy="325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9"/>
          <p:cNvPicPr preferRelativeResize="0"/>
          <p:nvPr/>
        </p:nvPicPr>
        <p:blipFill rotWithShape="1">
          <a:blip r:embed="rId3">
            <a:alphaModFix/>
          </a:blip>
          <a:srcRect l="62096" r="14271"/>
          <a:stretch/>
        </p:blipFill>
        <p:spPr>
          <a:xfrm>
            <a:off x="5881675" y="1237125"/>
            <a:ext cx="1499875" cy="39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9"/>
          <p:cNvSpPr/>
          <p:nvPr/>
        </p:nvSpPr>
        <p:spPr>
          <a:xfrm>
            <a:off x="5881550" y="1232560"/>
            <a:ext cx="1500000" cy="39213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39"/>
          <p:cNvPicPr preferRelativeResize="0"/>
          <p:nvPr/>
        </p:nvPicPr>
        <p:blipFill rotWithShape="1">
          <a:blip r:embed="rId3">
            <a:alphaModFix/>
          </a:blip>
          <a:srcRect l="6754" r="69703"/>
          <a:stretch/>
        </p:blipFill>
        <p:spPr>
          <a:xfrm>
            <a:off x="1889125" y="1222325"/>
            <a:ext cx="1499875" cy="392129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9"/>
          <p:cNvSpPr/>
          <p:nvPr/>
        </p:nvSpPr>
        <p:spPr>
          <a:xfrm>
            <a:off x="1889126" y="1225680"/>
            <a:ext cx="1500000" cy="39213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39"/>
          <p:cNvPicPr preferRelativeResize="0"/>
          <p:nvPr/>
        </p:nvPicPr>
        <p:blipFill rotWithShape="1">
          <a:blip r:embed="rId3">
            <a:alphaModFix/>
          </a:blip>
          <a:srcRect l="38228" r="38228"/>
          <a:stretch/>
        </p:blipFill>
        <p:spPr>
          <a:xfrm>
            <a:off x="3822063" y="0"/>
            <a:ext cx="1499903" cy="392129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9"/>
          <p:cNvSpPr/>
          <p:nvPr/>
        </p:nvSpPr>
        <p:spPr>
          <a:xfrm>
            <a:off x="3829100" y="2897"/>
            <a:ext cx="1500000" cy="3921300"/>
          </a:xfrm>
          <a:prstGeom prst="rect">
            <a:avLst/>
          </a:prstGeom>
          <a:solidFill>
            <a:srgbClr val="FDF3E5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501039" y="2606875"/>
            <a:ext cx="2114100" cy="22947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65A97"/>
              </a:solidFill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3514975" y="2606875"/>
            <a:ext cx="2114100" cy="22947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6536561" y="2606875"/>
            <a:ext cx="2114100" cy="2294700"/>
          </a:xfrm>
          <a:prstGeom prst="rect">
            <a:avLst/>
          </a:prstGeom>
          <a:solidFill>
            <a:srgbClr val="3389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65A97"/>
              </a:solidFill>
            </a:endParaRPr>
          </a:p>
        </p:txBody>
      </p:sp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656125" y="3095125"/>
            <a:ext cx="1818000" cy="17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57150" algn="just" rtl="0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добровольное согласие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-57150" algn="just" rtl="0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благо общества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-57150" algn="just" rtl="0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недопустимость необоснованных страданий, риска общечеловеческими ценностями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-57150" algn="just" rtl="0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квалификация исследователя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-57150" algn="just" rtl="0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возможность отказа испытуемого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-57150" algn="just" rtl="0">
              <a:spcBef>
                <a:spcPts val="0"/>
              </a:spcBef>
              <a:spcAft>
                <a:spcPts val="0"/>
              </a:spcAft>
              <a:buSzPts val="900"/>
              <a:buFont typeface="Georgia"/>
              <a:buChar char="●"/>
            </a:pPr>
            <a:r>
              <a:rPr lang="es" sz="900">
                <a:latin typeface="Georgia"/>
                <a:ea typeface="Georgia"/>
                <a:cs typeface="Georgia"/>
                <a:sym typeface="Georgia"/>
              </a:rPr>
              <a:t>прекращение исследования при большом риске</a:t>
            </a:r>
            <a:endParaRPr sz="9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6717725" y="3140375"/>
            <a:ext cx="1777800" cy="16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концепция минимального риска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добровольное информированное согласие без принуждения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уязвимые группы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этические правила и руководящие принципы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4"/>
          </p:nvPr>
        </p:nvSpPr>
        <p:spPr>
          <a:xfrm>
            <a:off x="3666850" y="3023750"/>
            <a:ext cx="1818000" cy="15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приоритет благополучия субъекта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письменное информированное согласие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конфликт интересов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общее благо как цель исследования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marL="0" lvl="0" indent="-63500" algn="just" rtl="0">
              <a:spcBef>
                <a:spcPts val="0"/>
              </a:spcBef>
              <a:spcAft>
                <a:spcPts val="0"/>
              </a:spcAft>
              <a:buSzPts val="1000"/>
              <a:buFont typeface="Georgia"/>
              <a:buChar char="●"/>
            </a:pPr>
            <a:r>
              <a:rPr lang="es" sz="1000">
                <a:latin typeface="Georgia"/>
                <a:ea typeface="Georgia"/>
                <a:cs typeface="Georgia"/>
                <a:sym typeface="Georgia"/>
              </a:rPr>
              <a:t>независимый институциональный орган по этике исследований</a:t>
            </a: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9" name="Google Shape;349;p39"/>
          <p:cNvSpPr txBox="1">
            <a:spLocks noGrp="1"/>
          </p:cNvSpPr>
          <p:nvPr>
            <p:ph type="ctrTitle" idx="6"/>
          </p:nvPr>
        </p:nvSpPr>
        <p:spPr>
          <a:xfrm>
            <a:off x="7216475" y="101300"/>
            <a:ext cx="13404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mfortaa"/>
                <a:ea typeface="Comfortaa"/>
                <a:cs typeface="Comfortaa"/>
                <a:sym typeface="Comfortaa"/>
              </a:rPr>
              <a:t>Международные нормы исследовательской этики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p39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ctrTitle"/>
          </p:nvPr>
        </p:nvSpPr>
        <p:spPr>
          <a:xfrm>
            <a:off x="595700" y="2675225"/>
            <a:ext cx="19248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Нюрнбергский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 кодекс, 1947</a:t>
            </a:r>
            <a:endParaRPr sz="1300">
              <a:solidFill>
                <a:srgbClr val="FDF3E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2" name="Google Shape;352;p39"/>
          <p:cNvSpPr txBox="1">
            <a:spLocks noGrp="1"/>
          </p:cNvSpPr>
          <p:nvPr>
            <p:ph type="ctrTitle" idx="3"/>
          </p:nvPr>
        </p:nvSpPr>
        <p:spPr>
          <a:xfrm>
            <a:off x="6251468" y="275546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Отчет 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omfortaa"/>
                <a:ea typeface="Comfortaa"/>
                <a:cs typeface="Comfortaa"/>
                <a:sym typeface="Comfortaa"/>
              </a:rPr>
              <a:t>Бельмонта, 1976</a:t>
            </a:r>
            <a:endParaRPr sz="1300">
              <a:solidFill>
                <a:srgbClr val="FDF3E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353;p39"/>
          <p:cNvSpPr txBox="1">
            <a:spLocks noGrp="1"/>
          </p:cNvSpPr>
          <p:nvPr>
            <p:ph type="ctrTitle" idx="5"/>
          </p:nvPr>
        </p:nvSpPr>
        <p:spPr>
          <a:xfrm>
            <a:off x="3579100" y="2594975"/>
            <a:ext cx="19659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Comfortaa"/>
                <a:ea typeface="Comfortaa"/>
                <a:cs typeface="Comfortaa"/>
                <a:sym typeface="Comfortaa"/>
              </a:rPr>
              <a:t>Хельсинкская декларация, 1964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body" idx="1"/>
          </p:nvPr>
        </p:nvSpPr>
        <p:spPr>
          <a:xfrm>
            <a:off x="381850" y="1661575"/>
            <a:ext cx="4190100" cy="3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Приказ министра здравоохранения РК </a:t>
            </a:r>
            <a:br>
              <a:rPr lang="es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s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«Об утверждении Инструкции по проведению клинических исследований и (или) испытаний фармакологических и лекарственных средств в Республике Казахстан» от 14 февраля 2005 г. № 53.</a:t>
            </a:r>
            <a:endParaRPr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s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Государственный стандарт РК. Надлежащая клиническая практика. Основные положения СТ РК 1616-2006.</a:t>
            </a:r>
            <a:endParaRPr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es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Кодекс РК “О здоровье народа и системе здравоохранения” от 18 сентября 2009 года  № 193-IV.</a:t>
            </a:r>
            <a:endParaRPr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/>
          </p:nvPr>
        </p:nvSpPr>
        <p:spPr>
          <a:xfrm>
            <a:off x="701600" y="283525"/>
            <a:ext cx="3975900" cy="14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2300" b="0">
                <a:solidFill>
                  <a:srgbClr val="338987"/>
                </a:solidFill>
                <a:latin typeface="Comfortaa"/>
                <a:ea typeface="Comfortaa"/>
                <a:cs typeface="Comfortaa"/>
                <a:sym typeface="Comfortaa"/>
              </a:rPr>
              <a:t>Из истории внедрения биомедицинской этики в Казахстане</a:t>
            </a:r>
            <a:endParaRPr sz="2300" b="0">
              <a:solidFill>
                <a:srgbClr val="33898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2291300" y="4688100"/>
            <a:ext cx="39759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800" i="0" u="none" strike="noStrike" cap="none">
                <a:solidFill>
                  <a:srgbClr val="338987"/>
                </a:solidFill>
                <a:latin typeface="Georgia"/>
                <a:ea typeface="Georgia"/>
                <a:cs typeface="Georgia"/>
                <a:sym typeface="Georgia"/>
              </a:rPr>
              <a:t>Руководство по прохождению этической экспертизы научно-исследовательской работы «Локальная этическая комиссия: роль, полномочия и процедуры»/КазНМУ им. С.Д.Асфендиярова – Алматы, 2014. С 7-8</a:t>
            </a:r>
            <a:endParaRPr sz="800" i="0" u="none" strike="noStrike" cap="none">
              <a:solidFill>
                <a:srgbClr val="3389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1" name="Google Shape;361;p40"/>
          <p:cNvPicPr preferRelativeResize="0"/>
          <p:nvPr/>
        </p:nvPicPr>
        <p:blipFill rotWithShape="1">
          <a:blip r:embed="rId3">
            <a:alphaModFix/>
          </a:blip>
          <a:srcRect t="14371" b="32849"/>
          <a:stretch/>
        </p:blipFill>
        <p:spPr>
          <a:xfrm>
            <a:off x="4768675" y="839750"/>
            <a:ext cx="4375325" cy="346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FDF3E5"/>
      </a:dk1>
      <a:lt1>
        <a:srgbClr val="338987"/>
      </a:lt1>
      <a:dk2>
        <a:srgbClr val="FFB8A5"/>
      </a:dk2>
      <a:lt2>
        <a:srgbClr val="A6B8BF"/>
      </a:lt2>
      <a:accent1>
        <a:srgbClr val="FDF3E5"/>
      </a:accent1>
      <a:accent2>
        <a:srgbClr val="338987"/>
      </a:accent2>
      <a:accent3>
        <a:srgbClr val="FFB8A5"/>
      </a:accent3>
      <a:accent4>
        <a:srgbClr val="A6B8BF"/>
      </a:accent4>
      <a:accent5>
        <a:srgbClr val="FDF3E5"/>
      </a:accent5>
      <a:accent6>
        <a:srgbClr val="338987"/>
      </a:accent6>
      <a:hlink>
        <a:srgbClr val="3389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Экран (16:9)</PresentationFormat>
  <Paragraphs>251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Rockwell</vt:lpstr>
      <vt:lpstr>Impact</vt:lpstr>
      <vt:lpstr>Calibri</vt:lpstr>
      <vt:lpstr>Josefin Slab Thin</vt:lpstr>
      <vt:lpstr>Raleway Thin</vt:lpstr>
      <vt:lpstr>Verdana</vt:lpstr>
      <vt:lpstr>Fira Sans Extra Condensed Medium</vt:lpstr>
      <vt:lpstr>Comfortaa</vt:lpstr>
      <vt:lpstr>Arial</vt:lpstr>
      <vt:lpstr>Noto Sans Symbols</vt:lpstr>
      <vt:lpstr>Josefin Sans</vt:lpstr>
      <vt:lpstr>Georgia</vt:lpstr>
      <vt:lpstr>Times New Roman</vt:lpstr>
      <vt:lpstr>Josefin Slab</vt:lpstr>
      <vt:lpstr>Raleway</vt:lpstr>
      <vt:lpstr>Playfair Display</vt:lpstr>
      <vt:lpstr>Master's Thesis by Slidesgo</vt:lpstr>
      <vt:lpstr>Этика  исследователей  образования</vt:lpstr>
      <vt:lpstr>Актуальность  внедрения в РК стандартов этического регулирования исследований</vt:lpstr>
      <vt:lpstr>Питирим Сорокин (1889-1968) российско-американский социолог, основатель социологического факультета Гарвардского университета</vt:lpstr>
      <vt:lpstr>2. История возникновения этики исследований  с людьми</vt:lpstr>
      <vt:lpstr>История появления этики исследований </vt:lpstr>
      <vt:lpstr>Презентация PowerPoint</vt:lpstr>
      <vt:lpstr>Презентация PowerPoint</vt:lpstr>
      <vt:lpstr> Международные нормы исследовательской этики</vt:lpstr>
      <vt:lpstr>Из истории внедрения биомедицинской этики в Казахстане</vt:lpstr>
      <vt:lpstr>3. Обязанности исследователя образования и Этический кодекс KERA</vt:lpstr>
      <vt:lpstr>Әлкей Марғұлан</vt:lpstr>
      <vt:lpstr>8 глав</vt:lpstr>
      <vt:lpstr>Исследования с участием людей -  предмет этического регулирования</vt:lpstr>
      <vt:lpstr>Ключевые участники исследования</vt:lpstr>
      <vt:lpstr>Презентация PowerPoint</vt:lpstr>
      <vt:lpstr>4. Этика публикаций (авторство)</vt:lpstr>
      <vt:lpstr>Этика публикаций</vt:lpstr>
      <vt:lpstr>Этика цифровых исследований </vt:lpstr>
      <vt:lpstr>5. Комитет по институциональной этике исследований</vt:lpstr>
      <vt:lpstr>Комитет институциональной этики научных исследований Назарбаев Университета (с 2012 года) Institutional Research Ethics Committee   </vt:lpstr>
      <vt:lpstr> Отбор участников, методы отбора</vt:lpstr>
      <vt:lpstr>Виды исследований</vt:lpstr>
      <vt:lpstr>Партнерство и развитие  через исследовательский проект </vt:lpstr>
      <vt:lpstr>Групповая  работа </vt:lpstr>
      <vt:lpstr>Назарыңызға 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 исследователей  образования</dc:title>
  <dc:creator>Фаукен</dc:creator>
  <cp:lastModifiedBy>Machine</cp:lastModifiedBy>
  <cp:revision>1</cp:revision>
  <dcterms:modified xsi:type="dcterms:W3CDTF">2021-03-14T14:33:38Z</dcterms:modified>
</cp:coreProperties>
</file>