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56" r:id="rId3"/>
    <p:sldId id="257" r:id="rId4"/>
    <p:sldId id="261" r:id="rId5"/>
    <p:sldId id="259" r:id="rId6"/>
    <p:sldId id="262" r:id="rId7"/>
    <p:sldId id="265" r:id="rId8"/>
    <p:sldId id="266" r:id="rId9"/>
    <p:sldId id="267" r:id="rId10"/>
    <p:sldId id="268" r:id="rId11"/>
    <p:sldId id="271" r:id="rId12"/>
    <p:sldId id="264" r:id="rId13"/>
    <p:sldId id="274" r:id="rId14"/>
    <p:sldId id="260" r:id="rId15"/>
    <p:sldId id="276" r:id="rId16"/>
    <p:sldId id="278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97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1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42E5D1-BB2A-42BA-9300-23E11818380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9E20449-ECD9-4542-A65D-B3ECC96C54CF}">
      <dgm:prSet phldrT="[Текст]" custT="1"/>
      <dgm:spPr/>
      <dgm:t>
        <a:bodyPr/>
        <a:lstStyle/>
        <a:p>
          <a:r>
            <a:rPr lang="ru-RU" sz="20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Зерттелетін</a:t>
          </a:r>
          <a:r>
            <a: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мәселенің</a:t>
          </a:r>
          <a:r>
            <a: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жағдайы</a:t>
          </a:r>
          <a:r>
            <a: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2000" dirty="0">
            <a:solidFill>
              <a:srgbClr val="002060"/>
            </a:solidFill>
          </a:endParaRPr>
        </a:p>
      </dgm:t>
    </dgm:pt>
    <dgm:pt modelId="{F7992AA7-563F-4457-B18E-06DE67706ED0}" type="parTrans" cxnId="{5ACA465F-21F9-4BBB-945D-69B84732B801}">
      <dgm:prSet/>
      <dgm:spPr/>
      <dgm:t>
        <a:bodyPr/>
        <a:lstStyle/>
        <a:p>
          <a:endParaRPr lang="ru-RU"/>
        </a:p>
      </dgm:t>
    </dgm:pt>
    <dgm:pt modelId="{27296395-D86C-4081-8425-71CA961EF992}" type="sibTrans" cxnId="{5ACA465F-21F9-4BBB-945D-69B84732B801}">
      <dgm:prSet/>
      <dgm:spPr/>
      <dgm:t>
        <a:bodyPr/>
        <a:lstStyle/>
        <a:p>
          <a:endParaRPr lang="ru-RU"/>
        </a:p>
      </dgm:t>
    </dgm:pt>
    <dgm:pt modelId="{B8CB3BD9-88C1-4AB0-A3EF-BB3F3537079D}">
      <dgm:prSet phldrT="[Текст]" custT="1"/>
      <dgm:spPr/>
      <dgm:t>
        <a:bodyPr/>
        <a:lstStyle/>
        <a:p>
          <a:r>
            <a: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 </a:t>
          </a:r>
          <a:r>
            <a:rPr lang="ru-RU" sz="20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белгілі</a:t>
          </a:r>
          <a:r>
            <a: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? </a:t>
          </a:r>
          <a:endParaRPr lang="ru-RU" sz="2000" dirty="0"/>
        </a:p>
      </dgm:t>
    </dgm:pt>
    <dgm:pt modelId="{E4B7F8C4-734E-4A2B-AACD-C937554BF465}" type="parTrans" cxnId="{7394049E-1212-4E0D-832A-AEBF196A19E8}">
      <dgm:prSet/>
      <dgm:spPr/>
      <dgm:t>
        <a:bodyPr/>
        <a:lstStyle/>
        <a:p>
          <a:endParaRPr lang="ru-RU"/>
        </a:p>
      </dgm:t>
    </dgm:pt>
    <dgm:pt modelId="{C06CDF99-48E3-4F0B-AE7D-3897D8878855}" type="sibTrans" cxnId="{7394049E-1212-4E0D-832A-AEBF196A19E8}">
      <dgm:prSet/>
      <dgm:spPr/>
      <dgm:t>
        <a:bodyPr/>
        <a:lstStyle/>
        <a:p>
          <a:endParaRPr lang="ru-RU"/>
        </a:p>
      </dgm:t>
    </dgm:pt>
    <dgm:pt modelId="{7842BBE1-9824-4875-B01A-1052DF260250}">
      <dgm:prSet custT="1"/>
      <dgm:spPr/>
      <dgm:t>
        <a:bodyPr/>
        <a:lstStyle/>
        <a:p>
          <a:r>
            <a: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 </a:t>
          </a:r>
          <a:r>
            <a:rPr lang="ru-RU" sz="20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белгісіз</a:t>
          </a:r>
          <a:r>
            <a: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және</a:t>
          </a:r>
          <a:r>
            <a: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неге?</a:t>
          </a:r>
          <a:endParaRPr lang="ru-RU" sz="2000" dirty="0"/>
        </a:p>
      </dgm:t>
    </dgm:pt>
    <dgm:pt modelId="{BF2E48F2-CB47-4240-AD1A-572CDCF8D690}" type="parTrans" cxnId="{A63012D3-069B-45E1-89C9-BE4FF49BED42}">
      <dgm:prSet/>
      <dgm:spPr/>
      <dgm:t>
        <a:bodyPr/>
        <a:lstStyle/>
        <a:p>
          <a:endParaRPr lang="ru-RU"/>
        </a:p>
      </dgm:t>
    </dgm:pt>
    <dgm:pt modelId="{079E7A79-830C-4D30-B042-92B585F2BAF4}" type="sibTrans" cxnId="{A63012D3-069B-45E1-89C9-BE4FF49BED42}">
      <dgm:prSet/>
      <dgm:spPr/>
      <dgm:t>
        <a:bodyPr/>
        <a:lstStyle/>
        <a:p>
          <a:endParaRPr lang="ru-RU"/>
        </a:p>
      </dgm:t>
    </dgm:pt>
    <dgm:pt modelId="{F66C8DC9-1970-4011-9107-58DF72FF83B0}" type="pres">
      <dgm:prSet presAssocID="{4C42E5D1-BB2A-42BA-9300-23E11818380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4E4686C-8A02-4FA6-B281-8D69BA020B59}" type="pres">
      <dgm:prSet presAssocID="{99E20449-ECD9-4542-A65D-B3ECC96C54CF}" presName="hierRoot1" presStyleCnt="0"/>
      <dgm:spPr/>
    </dgm:pt>
    <dgm:pt modelId="{80A9CB21-4B33-4754-AF79-D3B4F860D84B}" type="pres">
      <dgm:prSet presAssocID="{99E20449-ECD9-4542-A65D-B3ECC96C54CF}" presName="composite" presStyleCnt="0"/>
      <dgm:spPr/>
    </dgm:pt>
    <dgm:pt modelId="{67851609-CDED-46F7-8BDA-911283EA4F4D}" type="pres">
      <dgm:prSet presAssocID="{99E20449-ECD9-4542-A65D-B3ECC96C54CF}" presName="background" presStyleLbl="node0" presStyleIdx="0" presStyleCnt="1"/>
      <dgm:spPr/>
    </dgm:pt>
    <dgm:pt modelId="{CCD136D8-B20C-4CAA-9F3B-3D32C06E4527}" type="pres">
      <dgm:prSet presAssocID="{99E20449-ECD9-4542-A65D-B3ECC96C54CF}" presName="text" presStyleLbl="fgAcc0" presStyleIdx="0" presStyleCnt="1" custScaleX="442646" custScaleY="6276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D3563BB-E3F5-408A-95E2-0DF48D1932B2}" type="pres">
      <dgm:prSet presAssocID="{99E20449-ECD9-4542-A65D-B3ECC96C54CF}" presName="hierChild2" presStyleCnt="0"/>
      <dgm:spPr/>
    </dgm:pt>
    <dgm:pt modelId="{CA00C4AA-8B4D-450A-8A1C-5995395D7B0B}" type="pres">
      <dgm:prSet presAssocID="{E4B7F8C4-734E-4A2B-AACD-C937554BF465}" presName="Name10" presStyleLbl="parChTrans1D2" presStyleIdx="0" presStyleCnt="2"/>
      <dgm:spPr/>
      <dgm:t>
        <a:bodyPr/>
        <a:lstStyle/>
        <a:p>
          <a:endParaRPr lang="ru-RU"/>
        </a:p>
      </dgm:t>
    </dgm:pt>
    <dgm:pt modelId="{73DE92CB-9C15-4144-98CA-214D42AD8CBB}" type="pres">
      <dgm:prSet presAssocID="{B8CB3BD9-88C1-4AB0-A3EF-BB3F3537079D}" presName="hierRoot2" presStyleCnt="0"/>
      <dgm:spPr/>
    </dgm:pt>
    <dgm:pt modelId="{70740911-A1B7-4A91-BB18-9C2D0026CD0B}" type="pres">
      <dgm:prSet presAssocID="{B8CB3BD9-88C1-4AB0-A3EF-BB3F3537079D}" presName="composite2" presStyleCnt="0"/>
      <dgm:spPr/>
    </dgm:pt>
    <dgm:pt modelId="{FC9FE3EB-3CC9-45FB-9DC1-27AA290C8CB9}" type="pres">
      <dgm:prSet presAssocID="{B8CB3BD9-88C1-4AB0-A3EF-BB3F3537079D}" presName="background2" presStyleLbl="node2" presStyleIdx="0" presStyleCnt="2"/>
      <dgm:spPr/>
    </dgm:pt>
    <dgm:pt modelId="{E6B7953D-158E-4B23-AF21-E26813B5C347}" type="pres">
      <dgm:prSet presAssocID="{B8CB3BD9-88C1-4AB0-A3EF-BB3F3537079D}" presName="text2" presStyleLbl="fgAcc2" presStyleIdx="0" presStyleCnt="2" custScaleX="269283" custScaleY="6295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A74D521-BCB2-4B7D-84B6-970EA3A88640}" type="pres">
      <dgm:prSet presAssocID="{B8CB3BD9-88C1-4AB0-A3EF-BB3F3537079D}" presName="hierChild3" presStyleCnt="0"/>
      <dgm:spPr/>
    </dgm:pt>
    <dgm:pt modelId="{C7FCD4CC-A916-4F99-A3A5-AE446656D67C}" type="pres">
      <dgm:prSet presAssocID="{BF2E48F2-CB47-4240-AD1A-572CDCF8D690}" presName="Name10" presStyleLbl="parChTrans1D2" presStyleIdx="1" presStyleCnt="2"/>
      <dgm:spPr/>
      <dgm:t>
        <a:bodyPr/>
        <a:lstStyle/>
        <a:p>
          <a:endParaRPr lang="ru-RU"/>
        </a:p>
      </dgm:t>
    </dgm:pt>
    <dgm:pt modelId="{E1B503F1-70D5-4C56-973F-50CC44351C80}" type="pres">
      <dgm:prSet presAssocID="{7842BBE1-9824-4875-B01A-1052DF260250}" presName="hierRoot2" presStyleCnt="0"/>
      <dgm:spPr/>
    </dgm:pt>
    <dgm:pt modelId="{0254978B-07F6-4DBB-962F-36F7E67852F4}" type="pres">
      <dgm:prSet presAssocID="{7842BBE1-9824-4875-B01A-1052DF260250}" presName="composite2" presStyleCnt="0"/>
      <dgm:spPr/>
    </dgm:pt>
    <dgm:pt modelId="{1A177B3D-1BB9-4F5A-A7EC-A716AF521C61}" type="pres">
      <dgm:prSet presAssocID="{7842BBE1-9824-4875-B01A-1052DF260250}" presName="background2" presStyleLbl="node2" presStyleIdx="1" presStyleCnt="2"/>
      <dgm:spPr/>
    </dgm:pt>
    <dgm:pt modelId="{6B621D4B-4541-4F36-A4F2-306562376494}" type="pres">
      <dgm:prSet presAssocID="{7842BBE1-9824-4875-B01A-1052DF260250}" presName="text2" presStyleLbl="fgAcc2" presStyleIdx="1" presStyleCnt="2" custScaleX="234180" custScaleY="6608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3DF1AFE-F99B-45AD-AB14-19B4715C344D}" type="pres">
      <dgm:prSet presAssocID="{7842BBE1-9824-4875-B01A-1052DF260250}" presName="hierChild3" presStyleCnt="0"/>
      <dgm:spPr/>
    </dgm:pt>
  </dgm:ptLst>
  <dgm:cxnLst>
    <dgm:cxn modelId="{5ACA465F-21F9-4BBB-945D-69B84732B801}" srcId="{4C42E5D1-BB2A-42BA-9300-23E11818380A}" destId="{99E20449-ECD9-4542-A65D-B3ECC96C54CF}" srcOrd="0" destOrd="0" parTransId="{F7992AA7-563F-4457-B18E-06DE67706ED0}" sibTransId="{27296395-D86C-4081-8425-71CA961EF992}"/>
    <dgm:cxn modelId="{268F8F15-B85A-49DD-800C-5CB485AC742E}" type="presOf" srcId="{99E20449-ECD9-4542-A65D-B3ECC96C54CF}" destId="{CCD136D8-B20C-4CAA-9F3B-3D32C06E4527}" srcOrd="0" destOrd="0" presId="urn:microsoft.com/office/officeart/2005/8/layout/hierarchy1"/>
    <dgm:cxn modelId="{D4A01345-B49F-4F23-90A2-CA29E890DD04}" type="presOf" srcId="{4C42E5D1-BB2A-42BA-9300-23E11818380A}" destId="{F66C8DC9-1970-4011-9107-58DF72FF83B0}" srcOrd="0" destOrd="0" presId="urn:microsoft.com/office/officeart/2005/8/layout/hierarchy1"/>
    <dgm:cxn modelId="{0189D9A0-3390-480F-BE86-DFBB6F606402}" type="presOf" srcId="{E4B7F8C4-734E-4A2B-AACD-C937554BF465}" destId="{CA00C4AA-8B4D-450A-8A1C-5995395D7B0B}" srcOrd="0" destOrd="0" presId="urn:microsoft.com/office/officeart/2005/8/layout/hierarchy1"/>
    <dgm:cxn modelId="{6E96A9C8-6F14-4A53-BD0C-07C10B32E6CD}" type="presOf" srcId="{7842BBE1-9824-4875-B01A-1052DF260250}" destId="{6B621D4B-4541-4F36-A4F2-306562376494}" srcOrd="0" destOrd="0" presId="urn:microsoft.com/office/officeart/2005/8/layout/hierarchy1"/>
    <dgm:cxn modelId="{DC553D07-D350-4FC1-96AF-A6B8E5FA77F5}" type="presOf" srcId="{BF2E48F2-CB47-4240-AD1A-572CDCF8D690}" destId="{C7FCD4CC-A916-4F99-A3A5-AE446656D67C}" srcOrd="0" destOrd="0" presId="urn:microsoft.com/office/officeart/2005/8/layout/hierarchy1"/>
    <dgm:cxn modelId="{B2F80245-3803-4B0F-871D-5356FCB00432}" type="presOf" srcId="{B8CB3BD9-88C1-4AB0-A3EF-BB3F3537079D}" destId="{E6B7953D-158E-4B23-AF21-E26813B5C347}" srcOrd="0" destOrd="0" presId="urn:microsoft.com/office/officeart/2005/8/layout/hierarchy1"/>
    <dgm:cxn modelId="{A63012D3-069B-45E1-89C9-BE4FF49BED42}" srcId="{99E20449-ECD9-4542-A65D-B3ECC96C54CF}" destId="{7842BBE1-9824-4875-B01A-1052DF260250}" srcOrd="1" destOrd="0" parTransId="{BF2E48F2-CB47-4240-AD1A-572CDCF8D690}" sibTransId="{079E7A79-830C-4D30-B042-92B585F2BAF4}"/>
    <dgm:cxn modelId="{7394049E-1212-4E0D-832A-AEBF196A19E8}" srcId="{99E20449-ECD9-4542-A65D-B3ECC96C54CF}" destId="{B8CB3BD9-88C1-4AB0-A3EF-BB3F3537079D}" srcOrd="0" destOrd="0" parTransId="{E4B7F8C4-734E-4A2B-AACD-C937554BF465}" sibTransId="{C06CDF99-48E3-4F0B-AE7D-3897D8878855}"/>
    <dgm:cxn modelId="{0BD62A1B-A24F-467D-BE29-CB8D47396C33}" type="presParOf" srcId="{F66C8DC9-1970-4011-9107-58DF72FF83B0}" destId="{14E4686C-8A02-4FA6-B281-8D69BA020B59}" srcOrd="0" destOrd="0" presId="urn:microsoft.com/office/officeart/2005/8/layout/hierarchy1"/>
    <dgm:cxn modelId="{2BA56828-6FD9-4A9D-9C43-327B33B8DAED}" type="presParOf" srcId="{14E4686C-8A02-4FA6-B281-8D69BA020B59}" destId="{80A9CB21-4B33-4754-AF79-D3B4F860D84B}" srcOrd="0" destOrd="0" presId="urn:microsoft.com/office/officeart/2005/8/layout/hierarchy1"/>
    <dgm:cxn modelId="{C6FA79B8-AD81-4603-AAF5-D58E2FF37D00}" type="presParOf" srcId="{80A9CB21-4B33-4754-AF79-D3B4F860D84B}" destId="{67851609-CDED-46F7-8BDA-911283EA4F4D}" srcOrd="0" destOrd="0" presId="urn:microsoft.com/office/officeart/2005/8/layout/hierarchy1"/>
    <dgm:cxn modelId="{70AE96F9-2927-4867-B87C-BE01BE5B3DD3}" type="presParOf" srcId="{80A9CB21-4B33-4754-AF79-D3B4F860D84B}" destId="{CCD136D8-B20C-4CAA-9F3B-3D32C06E4527}" srcOrd="1" destOrd="0" presId="urn:microsoft.com/office/officeart/2005/8/layout/hierarchy1"/>
    <dgm:cxn modelId="{84CE21F5-55BF-48AA-9B9F-71473D91EAC5}" type="presParOf" srcId="{14E4686C-8A02-4FA6-B281-8D69BA020B59}" destId="{2D3563BB-E3F5-408A-95E2-0DF48D1932B2}" srcOrd="1" destOrd="0" presId="urn:microsoft.com/office/officeart/2005/8/layout/hierarchy1"/>
    <dgm:cxn modelId="{4783CCA0-BDC3-4465-B2E5-F22C3F4C75AC}" type="presParOf" srcId="{2D3563BB-E3F5-408A-95E2-0DF48D1932B2}" destId="{CA00C4AA-8B4D-450A-8A1C-5995395D7B0B}" srcOrd="0" destOrd="0" presId="urn:microsoft.com/office/officeart/2005/8/layout/hierarchy1"/>
    <dgm:cxn modelId="{AA72ABE2-9193-4E41-AFEB-F697C7950486}" type="presParOf" srcId="{2D3563BB-E3F5-408A-95E2-0DF48D1932B2}" destId="{73DE92CB-9C15-4144-98CA-214D42AD8CBB}" srcOrd="1" destOrd="0" presId="urn:microsoft.com/office/officeart/2005/8/layout/hierarchy1"/>
    <dgm:cxn modelId="{F16BA046-55CB-444C-A90D-BC34F6E49E4F}" type="presParOf" srcId="{73DE92CB-9C15-4144-98CA-214D42AD8CBB}" destId="{70740911-A1B7-4A91-BB18-9C2D0026CD0B}" srcOrd="0" destOrd="0" presId="urn:microsoft.com/office/officeart/2005/8/layout/hierarchy1"/>
    <dgm:cxn modelId="{C787D035-A797-4793-B8CD-DD5EA787C0B8}" type="presParOf" srcId="{70740911-A1B7-4A91-BB18-9C2D0026CD0B}" destId="{FC9FE3EB-3CC9-45FB-9DC1-27AA290C8CB9}" srcOrd="0" destOrd="0" presId="urn:microsoft.com/office/officeart/2005/8/layout/hierarchy1"/>
    <dgm:cxn modelId="{935E1348-3BDB-4F1D-BD95-8BC50E277408}" type="presParOf" srcId="{70740911-A1B7-4A91-BB18-9C2D0026CD0B}" destId="{E6B7953D-158E-4B23-AF21-E26813B5C347}" srcOrd="1" destOrd="0" presId="urn:microsoft.com/office/officeart/2005/8/layout/hierarchy1"/>
    <dgm:cxn modelId="{68B7ECE4-93DB-401B-AD80-71B1286C4723}" type="presParOf" srcId="{73DE92CB-9C15-4144-98CA-214D42AD8CBB}" destId="{8A74D521-BCB2-4B7D-84B6-970EA3A88640}" srcOrd="1" destOrd="0" presId="urn:microsoft.com/office/officeart/2005/8/layout/hierarchy1"/>
    <dgm:cxn modelId="{C9E450B3-E773-4984-B977-5AD3FC451ABC}" type="presParOf" srcId="{2D3563BB-E3F5-408A-95E2-0DF48D1932B2}" destId="{C7FCD4CC-A916-4F99-A3A5-AE446656D67C}" srcOrd="2" destOrd="0" presId="urn:microsoft.com/office/officeart/2005/8/layout/hierarchy1"/>
    <dgm:cxn modelId="{C2CEE675-A78B-4309-8A5D-43C95943A587}" type="presParOf" srcId="{2D3563BB-E3F5-408A-95E2-0DF48D1932B2}" destId="{E1B503F1-70D5-4C56-973F-50CC44351C80}" srcOrd="3" destOrd="0" presId="urn:microsoft.com/office/officeart/2005/8/layout/hierarchy1"/>
    <dgm:cxn modelId="{2BE92520-9CE3-43E6-B390-13A6FACE0680}" type="presParOf" srcId="{E1B503F1-70D5-4C56-973F-50CC44351C80}" destId="{0254978B-07F6-4DBB-962F-36F7E67852F4}" srcOrd="0" destOrd="0" presId="urn:microsoft.com/office/officeart/2005/8/layout/hierarchy1"/>
    <dgm:cxn modelId="{3FAE6909-455C-48BB-B7AF-6BB3FCD074CE}" type="presParOf" srcId="{0254978B-07F6-4DBB-962F-36F7E67852F4}" destId="{1A177B3D-1BB9-4F5A-A7EC-A716AF521C61}" srcOrd="0" destOrd="0" presId="urn:microsoft.com/office/officeart/2005/8/layout/hierarchy1"/>
    <dgm:cxn modelId="{629F0214-B272-4804-ACF6-87091573BF83}" type="presParOf" srcId="{0254978B-07F6-4DBB-962F-36F7E67852F4}" destId="{6B621D4B-4541-4F36-A4F2-306562376494}" srcOrd="1" destOrd="0" presId="urn:microsoft.com/office/officeart/2005/8/layout/hierarchy1"/>
    <dgm:cxn modelId="{4D316FD9-460F-42AA-8C3B-1B31A9640D7A}" type="presParOf" srcId="{E1B503F1-70D5-4C56-973F-50CC44351C80}" destId="{53DF1AFE-F99B-45AD-AB14-19B4715C344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FCD4CC-A916-4F99-A3A5-AE446656D67C}">
      <dsp:nvSpPr>
        <dsp:cNvPr id="0" name=""/>
        <dsp:cNvSpPr/>
      </dsp:nvSpPr>
      <dsp:spPr>
        <a:xfrm>
          <a:off x="3512749" y="749313"/>
          <a:ext cx="1945961" cy="3882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4611"/>
              </a:lnTo>
              <a:lnTo>
                <a:pt x="1945961" y="264611"/>
              </a:lnTo>
              <a:lnTo>
                <a:pt x="1945961" y="38829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00C4AA-8B4D-450A-8A1C-5995395D7B0B}">
      <dsp:nvSpPr>
        <dsp:cNvPr id="0" name=""/>
        <dsp:cNvSpPr/>
      </dsp:nvSpPr>
      <dsp:spPr>
        <a:xfrm>
          <a:off x="1801119" y="749313"/>
          <a:ext cx="1711629" cy="388295"/>
        </a:xfrm>
        <a:custGeom>
          <a:avLst/>
          <a:gdLst/>
          <a:ahLst/>
          <a:cxnLst/>
          <a:rect l="0" t="0" r="0" b="0"/>
          <a:pathLst>
            <a:path>
              <a:moveTo>
                <a:pt x="1711629" y="0"/>
              </a:moveTo>
              <a:lnTo>
                <a:pt x="1711629" y="264611"/>
              </a:lnTo>
              <a:lnTo>
                <a:pt x="0" y="264611"/>
              </a:lnTo>
              <a:lnTo>
                <a:pt x="0" y="38829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851609-CDED-46F7-8BDA-911283EA4F4D}">
      <dsp:nvSpPr>
        <dsp:cNvPr id="0" name=""/>
        <dsp:cNvSpPr/>
      </dsp:nvSpPr>
      <dsp:spPr>
        <a:xfrm>
          <a:off x="557837" y="217210"/>
          <a:ext cx="5909822" cy="5321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D136D8-B20C-4CAA-9F3B-3D32C06E4527}">
      <dsp:nvSpPr>
        <dsp:cNvPr id="0" name=""/>
        <dsp:cNvSpPr/>
      </dsp:nvSpPr>
      <dsp:spPr>
        <a:xfrm>
          <a:off x="706183" y="358139"/>
          <a:ext cx="5909822" cy="5321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Зерттелетін</a:t>
          </a:r>
          <a:r>
            <a:rPr lang="ru-RU" sz="20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мәселенің</a:t>
          </a:r>
          <a:r>
            <a:rPr lang="ru-RU" sz="20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жағдайы</a:t>
          </a:r>
          <a:r>
            <a:rPr lang="ru-RU" sz="20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2000" kern="1200" dirty="0">
            <a:solidFill>
              <a:srgbClr val="002060"/>
            </a:solidFill>
          </a:endParaRPr>
        </a:p>
      </dsp:txBody>
      <dsp:txXfrm>
        <a:off x="721768" y="373724"/>
        <a:ext cx="5878652" cy="500932"/>
      </dsp:txXfrm>
    </dsp:sp>
    <dsp:sp modelId="{FC9FE3EB-3CC9-45FB-9DC1-27AA290C8CB9}">
      <dsp:nvSpPr>
        <dsp:cNvPr id="0" name=""/>
        <dsp:cNvSpPr/>
      </dsp:nvSpPr>
      <dsp:spPr>
        <a:xfrm>
          <a:off x="3504" y="1137608"/>
          <a:ext cx="3595231" cy="5337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B7953D-158E-4B23-AF21-E26813B5C347}">
      <dsp:nvSpPr>
        <dsp:cNvPr id="0" name=""/>
        <dsp:cNvSpPr/>
      </dsp:nvSpPr>
      <dsp:spPr>
        <a:xfrm>
          <a:off x="151850" y="1278537"/>
          <a:ext cx="3595231" cy="5337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 </a:t>
          </a:r>
          <a:r>
            <a:rPr lang="ru-RU" sz="2000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белгілі</a:t>
          </a:r>
          <a:r>
            <a:rPr lang="ru-RU" sz="20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? </a:t>
          </a:r>
          <a:endParaRPr lang="ru-RU" sz="2000" kern="1200" dirty="0"/>
        </a:p>
      </dsp:txBody>
      <dsp:txXfrm>
        <a:off x="167483" y="1294170"/>
        <a:ext cx="3563965" cy="502498"/>
      </dsp:txXfrm>
    </dsp:sp>
    <dsp:sp modelId="{1A177B3D-1BB9-4F5A-A7EC-A716AF521C61}">
      <dsp:nvSpPr>
        <dsp:cNvPr id="0" name=""/>
        <dsp:cNvSpPr/>
      </dsp:nvSpPr>
      <dsp:spPr>
        <a:xfrm>
          <a:off x="3895427" y="1137608"/>
          <a:ext cx="3126566" cy="5602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621D4B-4541-4F36-A4F2-306562376494}">
      <dsp:nvSpPr>
        <dsp:cNvPr id="0" name=""/>
        <dsp:cNvSpPr/>
      </dsp:nvSpPr>
      <dsp:spPr>
        <a:xfrm>
          <a:off x="4043773" y="1278537"/>
          <a:ext cx="3126566" cy="5602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 </a:t>
          </a:r>
          <a:r>
            <a:rPr lang="ru-RU" sz="2000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белгісіз</a:t>
          </a:r>
          <a:r>
            <a:rPr lang="ru-RU" sz="20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және</a:t>
          </a:r>
          <a:r>
            <a:rPr lang="ru-RU" sz="20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неге?</a:t>
          </a:r>
          <a:endParaRPr lang="ru-RU" sz="2000" kern="1200" dirty="0"/>
        </a:p>
      </dsp:txBody>
      <dsp:txXfrm>
        <a:off x="4060183" y="1294947"/>
        <a:ext cx="3093746" cy="5274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A42759-685C-4921-B84E-B8421F425D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B9EA683-89E6-45A3-BE8D-B076D3F9D2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A1A420-0966-4492-AF5E-33E247138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D3BDC-846B-4AE5-9BF6-A8E328BE5A8A}" type="datetimeFigureOut">
              <a:rPr lang="ru-RU" smtClean="0"/>
              <a:t>14.03.2021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CDD6E9F-647C-4A90-B696-340EC7D00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89BC5AC-EEAA-4A4B-BD2A-5995A0A60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1874F-49CC-49B7-B42E-54FF73674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2078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2E1340-B036-4207-8477-90DBC46EE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115B53F-CAA5-47DA-967D-72A6809DC7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48BDFC4-F203-4513-A217-8FB754E26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D3BDC-846B-4AE5-9BF6-A8E328BE5A8A}" type="datetimeFigureOut">
              <a:rPr lang="ru-RU" smtClean="0"/>
              <a:t>14.03.2021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C938BAD-BF6D-4723-9E6B-724F0F794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4814D04-3D92-4035-8AC5-AFA529BB9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1874F-49CC-49B7-B42E-54FF73674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1154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56648B4-ACA8-489F-B839-708D865F6F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6EDB215-DC5B-4F51-91BF-0F9C3010EC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FCEF858-47C1-4848-B5FD-0D18F7F35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D3BDC-846B-4AE5-9BF6-A8E328BE5A8A}" type="datetimeFigureOut">
              <a:rPr lang="ru-RU" smtClean="0"/>
              <a:t>14.03.2021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6E63EBE-0A38-48A8-9AC3-097C7272F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832205A-7CA6-4144-8191-4F6483194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1874F-49CC-49B7-B42E-54FF73674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9330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3D8609-71BE-431E-B01B-C3FC82F40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DDFCEA3-5C16-4D03-9361-7F44A6E4D0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36E4601-052B-42D9-9B3C-6F59E1F3A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D3BDC-846B-4AE5-9BF6-A8E328BE5A8A}" type="datetimeFigureOut">
              <a:rPr lang="ru-RU" smtClean="0"/>
              <a:t>14.03.2021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BBB13CD-0D47-475F-8554-B6C5896FA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2D107E5-AACD-454A-8AE6-6B6AF4DF3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1874F-49CC-49B7-B42E-54FF73674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3283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6CBB6B-06CF-4750-B36E-675891220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940D67D-4061-4777-84E3-FCD729321D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7B84DA2-8C1B-4CE0-A489-934EA2ED3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D3BDC-846B-4AE5-9BF6-A8E328BE5A8A}" type="datetimeFigureOut">
              <a:rPr lang="ru-RU" smtClean="0"/>
              <a:t>14.03.2021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C7148A3-3A8F-4560-8887-2B80B3FCA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657A368-458C-4AB5-A954-92B78C302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1874F-49CC-49B7-B42E-54FF73674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1956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10BB4F-3B84-4B0E-BFCF-926AB2EAE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676B8E5-BF17-4307-B1A4-C5CDC77B20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B1551A1-4640-4CF3-A61C-DDCB65B2E7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407F806-E230-4676-A0DC-55AF3640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D3BDC-846B-4AE5-9BF6-A8E328BE5A8A}" type="datetimeFigureOut">
              <a:rPr lang="ru-RU" smtClean="0"/>
              <a:t>14.03.2021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E7AD488-6513-4553-9BC3-C74CB8136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E4A837F-803A-4B8B-AC02-A2792E838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1874F-49CC-49B7-B42E-54FF73674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1421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212380-BDBA-492A-A77C-5A262E532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D8C2895-88FA-4B3A-AB86-A92DE8EA9D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9685AC1-5246-4FBF-BF9B-5A799E8BE8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BA4E109-970F-406D-9BBE-DD99AAA8D0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1289D0F-6C63-48B0-99C1-2DFE52A286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6396073-F496-4631-9282-5C5308B6E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D3BDC-846B-4AE5-9BF6-A8E328BE5A8A}" type="datetimeFigureOut">
              <a:rPr lang="ru-RU" smtClean="0"/>
              <a:t>14.03.2021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828BE92-0311-4954-B1A1-CD41B7578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59421BB-6942-43F8-BC53-63E3ED3B9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1874F-49CC-49B7-B42E-54FF73674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8095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B0C7B3-B5A2-4D4A-BD89-A2CE96553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D63F42E-B7CC-45DC-BE7E-5A6922F1A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D3BDC-846B-4AE5-9BF6-A8E328BE5A8A}" type="datetimeFigureOut">
              <a:rPr lang="ru-RU" smtClean="0"/>
              <a:t>14.03.2021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00B20A2-3A78-4249-A785-F2679EE0E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4523339-B1D9-4CE3-9959-E63CEE6F8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1874F-49CC-49B7-B42E-54FF73674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15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109EDAD-176D-48B0-8D8C-628CB63A7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D3BDC-846B-4AE5-9BF6-A8E328BE5A8A}" type="datetimeFigureOut">
              <a:rPr lang="ru-RU" smtClean="0"/>
              <a:t>14.03.2021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398DF2C-3C18-40E8-A6FD-341F7D605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2DF5677-C5F2-4E60-82F0-6AD248864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1874F-49CC-49B7-B42E-54FF73674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56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B811C3-4DDD-4CE0-8D34-FF1590C75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B286A9-7B8E-4289-B620-A7DCC5D221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C722311-6B45-49A1-BD28-DDB9DB7E54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93B3927-E37A-450C-B1ED-3C2065908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D3BDC-846B-4AE5-9BF6-A8E328BE5A8A}" type="datetimeFigureOut">
              <a:rPr lang="ru-RU" smtClean="0"/>
              <a:t>14.03.2021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F5A4E2B-5005-4190-B8FF-D9467B18C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0F428FA-ECCA-4367-B9D7-1BD1DBE75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1874F-49CC-49B7-B42E-54FF73674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0257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60D9BD-3A3F-48DE-B940-FCD94FBE8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B77F2DC-47FA-41A2-840E-7C7981841E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14E1302-4BE7-4BAD-887A-F44FDDAA5F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CB28300-FC38-4B31-994E-F84864918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D3BDC-846B-4AE5-9BF6-A8E328BE5A8A}" type="datetimeFigureOut">
              <a:rPr lang="ru-RU" smtClean="0"/>
              <a:t>14.03.2021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98762BA-C244-4CFD-BA2D-15A29D317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2E43164-B3CF-4E48-8C38-A8AF47839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1874F-49CC-49B7-B42E-54FF73674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555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609E9D-6E5C-4D15-8580-EEE7371DA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7367370-56BB-4CA9-83DB-39A6582D0F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A56926C-AB12-4158-999F-E903119905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D3BDC-846B-4AE5-9BF6-A8E328BE5A8A}" type="datetimeFigureOut">
              <a:rPr lang="ru-RU" smtClean="0"/>
              <a:t>14.03.2021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09EBF40-7F41-4329-AABB-B02F8F0040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E3B4D17-AF78-47A5-9991-D0885DE58C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1874F-49CC-49B7-B42E-54FF73674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2549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egemen.kz/article/233068-askhat-aymaghambetov-otandyq-ghylymda-dganha-serpilis-bolady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bulpedps.enu.kz/" TargetMode="External"/><Relationship Id="rId2" Type="http://schemas.openxmlformats.org/officeDocument/2006/relationships/hyperlink" Target="http://bulphil.enu.kz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bulphil.enu.kz/" TargetMode="External"/><Relationship Id="rId2" Type="http://schemas.openxmlformats.org/officeDocument/2006/relationships/hyperlink" Target="mailto:vest_phil@enu.kz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hyperlink" Target="http://bulpedps.enu.kz/" TargetMode="External"/><Relationship Id="rId4" Type="http://schemas.openxmlformats.org/officeDocument/2006/relationships/hyperlink" Target="mailto:vest_pedpsysoc@enu.kz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C656AC5-762B-407F-A341-8872207069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2452"/>
            <a:ext cx="10515600" cy="494451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6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Л.Н. ГУМИЛЕВ АТЫНДАҒЫ ЕҰУ ХАБАРШЫСЫ: </a:t>
            </a:r>
          </a:p>
          <a:p>
            <a:pPr marL="0" indent="0" algn="ctr">
              <a:buNone/>
            </a:pPr>
            <a:r>
              <a:rPr lang="ru-RU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ғылыми-әдістемелік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жарияланымдарға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қойылатын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талаптар</a:t>
            </a: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kk-KZ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kk-KZ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kk-KZ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kk-KZ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ru-RU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.Қ. ҚҰРМАНБАЕВА </a:t>
            </a:r>
          </a:p>
          <a:p>
            <a:pPr marL="0" indent="0" algn="r">
              <a:buNone/>
            </a:pPr>
            <a:r>
              <a:rPr lang="kk-K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ғ.д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білімі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кафедрасының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профессоры</a:t>
            </a:r>
          </a:p>
          <a:p>
            <a:pPr marL="0" indent="0" algn="r">
              <a:buNone/>
            </a:pPr>
            <a:r>
              <a:rPr lang="kk-K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.Н. Гумилев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ЕҰУ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94405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6DDAE43-41D6-47FF-84C4-5432DC8A3B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59434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k-KZ" sz="24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ҚҰРЫЛЫМЫ</a:t>
            </a:r>
            <a:r>
              <a:rPr lang="kk-KZ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Мақаланың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мәтіні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кіріспені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мақсат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пен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міндеттерді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қойылуын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тақырыбы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жұмыстардың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шолуын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әдістемесін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нәтижелер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талқылау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қорытындыны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қамтуы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қажет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FDE3323-13AB-471B-9FF1-6E5A3F84A6DE}"/>
              </a:ext>
            </a:extLst>
          </p:cNvPr>
          <p:cNvSpPr/>
          <p:nvPr/>
        </p:nvSpPr>
        <p:spPr>
          <a:xfrm>
            <a:off x="838200" y="2679801"/>
            <a:ext cx="10624930" cy="3941335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kk-KZ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Мақалада «Зерттелу негіздері» деген атаумен төрт абзацтан тұратын </a:t>
            </a:r>
            <a:r>
              <a:rPr lang="kk-KZ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бөлік</a:t>
            </a:r>
            <a:r>
              <a:rPr lang="kk-KZ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берілген. Мазмұнына үңілсек, бұл бөліктің бірінші сөйлемі алдыңғы бөліктегі ойды қорытындылаушы сөйлем болып тұр. Келесі үш абзацы «Нәтижелер мен талқылаулар» деген үшінші </a:t>
            </a:r>
            <a:r>
              <a:rPr lang="kk-KZ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бөлік</a:t>
            </a:r>
            <a:r>
              <a:rPr lang="kk-KZ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мазмұнымен байланысты сөйлемдер болып тұр. Бұған қарап, автор бастапқыда тұтас түрде жазылған мәтінді кейіннен талапқа сай рәсімдеу мақсатымен «зорлықпен» үш бөлікке бөле салғандай әсер қалдырып тұр. Әрі «Зерттелу негіздері» деген </a:t>
            </a:r>
            <a:r>
              <a:rPr lang="kk-KZ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бөлік</a:t>
            </a:r>
            <a:r>
              <a:rPr lang="kk-KZ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атауы журнал талаптарында жоқ.</a:t>
            </a:r>
          </a:p>
          <a:p>
            <a:pPr algn="just">
              <a:lnSpc>
                <a:spcPct val="120000"/>
              </a:lnSpc>
            </a:pP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5190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B6000CE6-8E1F-4C7A-B391-15B46FC4F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568037"/>
            <a:ext cx="10721009" cy="4063234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kk-KZ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Мақаланың қорытынды бөлімінде берілген тұжырым көркем шығарма атауы мәселесі жайлы оймен ғана аяқталған. Яғни, тақырыпта көрсетілген және мақаланың бастапқы бөлігінде қарастырылған мәселеге қатысты тұжырым жасалмай қалған.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kk-KZ" sz="5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5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kk-KZ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Тұжырымның ішінде мысалдарды келтіруі дұрыс емес. Бұлар әлі талқылаудың жалғасы қызметін атқарып тұрған сөйлемдер ретінде алдыңғы «Нәтижелер мен талдаулар» бөліміне апарылуы тиіс.</a:t>
            </a:r>
            <a:r>
              <a:rPr lang="kk-K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8B7312C-BA20-49F2-BE56-7313680E118D}"/>
              </a:ext>
            </a:extLst>
          </p:cNvPr>
          <p:cNvSpPr/>
          <p:nvPr/>
        </p:nvSpPr>
        <p:spPr>
          <a:xfrm>
            <a:off x="914400" y="226729"/>
            <a:ext cx="1072100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ҚОРЫТЫНДЫ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бөлімде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мақаланың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алынған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нәтижелер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олардың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жаңалықтары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жазылады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Ұсынылған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тұжырымдар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зерттеудің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мақсаттары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міндеттеріне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жеткізілгенін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көрсетуі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тиіс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Алынған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нәтижелерді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жүзінде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пайдалану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мүмкіндіктері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болашақта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ғылыми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зерттеулерді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жүргізу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бағытын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ұсынуға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475249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2498462-C69B-4B98-8075-E26832DD283F}"/>
              </a:ext>
            </a:extLst>
          </p:cNvPr>
          <p:cNvSpPr/>
          <p:nvPr/>
        </p:nvSpPr>
        <p:spPr>
          <a:xfrm>
            <a:off x="689114" y="399513"/>
            <a:ext cx="1040295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ӘДЕБИЕТТЕР ТІЗІМІ</a:t>
            </a:r>
          </a:p>
          <a:p>
            <a:pPr algn="ctr"/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Мәтінде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әдебиеттерге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сілтеме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тікжақша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ішінде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беріледі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Мәтіндегі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әдебиеттер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тізіміне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сілтемелердің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нөмірленуі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мәтінде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қолданылу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ретіне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жүргізіледі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Мақаланың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мәтініндегі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кітапқа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сілтеме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колданылған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беттерді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көрсету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мысалы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[1, 45 б.]).</a:t>
            </a:r>
          </a:p>
          <a:p>
            <a:pPr algn="just"/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Жарияланбаған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еңбектерге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сілтемелер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жасалмайды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Сонымен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қатар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рецензиядан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өтпеген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басылымдарға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сілтемелер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жасалмайды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Әдебиеттер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тізімі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ағылшынша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әзірлеу</a:t>
            </a:r>
            <a:r>
              <a:rPr lang="ru-RU" sz="24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үлгісін</a:t>
            </a:r>
            <a:r>
              <a:rPr lang="ru-RU" sz="24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мақаланы</a:t>
            </a:r>
            <a:r>
              <a:rPr lang="ru-RU" sz="24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рәсімдеу</a:t>
            </a:r>
            <a:r>
              <a:rPr lang="ru-RU" sz="24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үлгісінен</a:t>
            </a:r>
            <a:r>
              <a:rPr lang="ru-RU" sz="24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қараңыз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Мақала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соңындағы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әдебиеттер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тізімінен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кейін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библиографиялық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мәліметтер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орыс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ағылшын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тілінде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егер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мақала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тілінде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жазылса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ағылшын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тілінде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егер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мақала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орыс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тілінде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жазылса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орыс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тілінде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егер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мақала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ағылшын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тілінде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жазылған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болса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беріледі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0" i="0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5475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>
            <a:extLst>
              <a:ext uri="{FF2B5EF4-FFF2-40B4-BE49-F238E27FC236}">
                <a16:creationId xmlns:a16="http://schemas.microsoft.com/office/drawing/2014/main" id="{53AC00AA-89E7-4ECD-9A26-4A369D4665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5431763"/>
              </p:ext>
            </p:extLst>
          </p:nvPr>
        </p:nvGraphicFramePr>
        <p:xfrm>
          <a:off x="1443789" y="1300624"/>
          <a:ext cx="8999621" cy="31291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84072">
                  <a:extLst>
                    <a:ext uri="{9D8B030D-6E8A-4147-A177-3AD203B41FA5}">
                      <a16:colId xmlns:a16="http://schemas.microsoft.com/office/drawing/2014/main" val="4218227436"/>
                    </a:ext>
                  </a:extLst>
                </a:gridCol>
                <a:gridCol w="1633404">
                  <a:extLst>
                    <a:ext uri="{9D8B030D-6E8A-4147-A177-3AD203B41FA5}">
                      <a16:colId xmlns:a16="http://schemas.microsoft.com/office/drawing/2014/main" val="1604813625"/>
                    </a:ext>
                  </a:extLst>
                </a:gridCol>
                <a:gridCol w="1911901">
                  <a:extLst>
                    <a:ext uri="{9D8B030D-6E8A-4147-A177-3AD203B41FA5}">
                      <a16:colId xmlns:a16="http://schemas.microsoft.com/office/drawing/2014/main" val="959192560"/>
                    </a:ext>
                  </a:extLst>
                </a:gridCol>
                <a:gridCol w="1770244">
                  <a:extLst>
                    <a:ext uri="{9D8B030D-6E8A-4147-A177-3AD203B41FA5}">
                      <a16:colId xmlns:a16="http://schemas.microsoft.com/office/drawing/2014/main" val="3632169341"/>
                    </a:ext>
                  </a:extLst>
                </a:gridCol>
              </a:tblGrid>
              <a:tr h="2195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Төмен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Орташа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Жоғары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69069111"/>
                  </a:ext>
                </a:extLst>
              </a:tr>
              <a:tr h="27832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</a:t>
                      </a: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қырып өзектілігі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62412975"/>
                  </a:ext>
                </a:extLst>
              </a:tr>
              <a:tr h="28369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Ғылым саласына қосқан үлесі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90934979"/>
                  </a:ext>
                </a:extLst>
              </a:tr>
              <a:tr h="47820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Мақала оқылымы, маман емес үшін оқылымы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06333974"/>
                  </a:ext>
                </a:extLst>
              </a:tr>
              <a:tr h="35865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Нәтиже мен әдістерді алу деңгейі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6121761"/>
                  </a:ext>
                </a:extLst>
              </a:tr>
              <a:tr h="56952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Журнал тақырыбына сәйкестігі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1961556"/>
                  </a:ext>
                </a:extLst>
              </a:tr>
            </a:tbl>
          </a:graphicData>
        </a:graphic>
      </p:graphicFrame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DCC6115-6498-4367-ABCE-0295338C1999}"/>
              </a:ext>
            </a:extLst>
          </p:cNvPr>
          <p:cNvSpPr/>
          <p:nvPr/>
        </p:nvSpPr>
        <p:spPr>
          <a:xfrm>
            <a:off x="1397406" y="4804913"/>
            <a:ext cx="8999621" cy="1251240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kk-KZ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Қорытынды: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kk-KZ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Мақала пікір берушінің ескертулеріне сәйкес түзетулер енгізілгеннен кейін жариялау үшін қаралуы мүмкін.</a:t>
            </a:r>
            <a:endParaRPr lang="ru-RU" sz="2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D559795-C5F3-4546-A414-9588E2AA3715}"/>
              </a:ext>
            </a:extLst>
          </p:cNvPr>
          <p:cNvSpPr txBox="1"/>
          <p:nvPr/>
        </p:nvSpPr>
        <p:spPr>
          <a:xfrm>
            <a:off x="3472070" y="463826"/>
            <a:ext cx="4850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 КРИТЕРИЙЛЕРІ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1118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921A5CA-ACBF-4ED8-A594-4DB4478A9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19100"/>
            <a:ext cx="10515600" cy="5841999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3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Биылдан</a:t>
            </a:r>
            <a:r>
              <a:rPr lang="ru-RU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бастап</a:t>
            </a:r>
            <a:r>
              <a:rPr lang="ru-RU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ғылыми</a:t>
            </a:r>
            <a:r>
              <a:rPr lang="ru-RU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қызметтің</a:t>
            </a:r>
            <a:r>
              <a:rPr lang="ru-RU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нәтижелерін</a:t>
            </a:r>
            <a:r>
              <a:rPr lang="ru-RU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жариялау</a:t>
            </a:r>
            <a:r>
              <a:rPr lang="ru-RU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ғылым</a:t>
            </a:r>
            <a:r>
              <a:rPr lang="ru-RU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саласындағы</a:t>
            </a:r>
            <a:r>
              <a:rPr lang="ru-RU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сапаны</a:t>
            </a:r>
            <a:r>
              <a:rPr lang="ru-RU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қамтамасыз</a:t>
            </a:r>
            <a:r>
              <a:rPr lang="ru-RU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ету</a:t>
            </a:r>
            <a:r>
              <a:rPr lang="ru-RU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жөніндегі</a:t>
            </a:r>
            <a:r>
              <a:rPr lang="ru-RU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комитет </a:t>
            </a:r>
            <a:r>
              <a:rPr lang="ru-RU" sz="3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ұсынып</a:t>
            </a:r>
            <a:r>
              <a:rPr lang="ru-RU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отырған</a:t>
            </a:r>
            <a:r>
              <a:rPr lang="ru-RU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ғылыми</a:t>
            </a:r>
            <a:r>
              <a:rPr lang="ru-RU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басылымдар</a:t>
            </a:r>
            <a:r>
              <a:rPr lang="ru-RU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тізбесіне</a:t>
            </a:r>
            <a:r>
              <a:rPr lang="ru-RU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кіретін</a:t>
            </a:r>
            <a:r>
              <a:rPr lang="ru-RU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журналдарға</a:t>
            </a:r>
            <a:r>
              <a:rPr lang="ru-RU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қойылатын</a:t>
            </a:r>
            <a:r>
              <a:rPr lang="ru-RU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талаптар</a:t>
            </a:r>
            <a:r>
              <a:rPr lang="ru-RU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sz="3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өзгертілмек</a:t>
            </a:r>
            <a:r>
              <a:rPr lang="ru-RU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Қазіргі</a:t>
            </a:r>
            <a:r>
              <a:rPr lang="ru-RU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уақытта</a:t>
            </a:r>
            <a:r>
              <a:rPr lang="ru-RU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тізімге</a:t>
            </a:r>
            <a:r>
              <a:rPr lang="ru-RU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контенттің</a:t>
            </a:r>
            <a:r>
              <a:rPr lang="ru-RU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жоғары</a:t>
            </a:r>
            <a:r>
              <a:rPr lang="ru-RU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сапасын</a:t>
            </a:r>
            <a:r>
              <a:rPr lang="ru-RU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әрдайым</a:t>
            </a:r>
            <a:r>
              <a:rPr lang="ru-RU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қамтамасыз</a:t>
            </a:r>
            <a:r>
              <a:rPr lang="ru-RU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етпейтін</a:t>
            </a:r>
            <a:r>
              <a:rPr lang="ru-RU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біршама</a:t>
            </a:r>
            <a:r>
              <a:rPr lang="ru-RU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формальды</a:t>
            </a:r>
            <a:r>
              <a:rPr lang="ru-RU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өлшемдер</a:t>
            </a:r>
            <a:r>
              <a:rPr lang="ru-RU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іріктеп</a:t>
            </a:r>
            <a:r>
              <a:rPr lang="ru-RU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алынған</a:t>
            </a:r>
            <a:r>
              <a:rPr lang="ru-RU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177 </a:t>
            </a:r>
            <a:r>
              <a:rPr lang="ru-RU" sz="33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басылым</a:t>
            </a:r>
            <a:r>
              <a:rPr lang="ru-RU" sz="33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кіреді</a:t>
            </a:r>
            <a:r>
              <a:rPr lang="ru-RU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3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Осыған</a:t>
            </a:r>
            <a:r>
              <a:rPr lang="ru-RU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</a:t>
            </a:r>
            <a:r>
              <a:rPr lang="ru-RU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қолданыстағы</a:t>
            </a:r>
            <a:r>
              <a:rPr lang="ru-RU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критерийлерді</a:t>
            </a:r>
            <a:r>
              <a:rPr lang="ru-RU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халықаралық</a:t>
            </a:r>
            <a:r>
              <a:rPr lang="ru-RU" sz="33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талаптарға</a:t>
            </a:r>
            <a:r>
              <a:rPr lang="ru-RU" sz="33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бейімдеу</a:t>
            </a:r>
            <a:r>
              <a:rPr lang="ru-RU" sz="33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lang="ru-RU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басталды</a:t>
            </a:r>
            <a:r>
              <a:rPr lang="ru-RU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Мәселен</a:t>
            </a:r>
            <a:r>
              <a:rPr lang="ru-RU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 </a:t>
            </a:r>
            <a:r>
              <a:rPr lang="ru-RU" sz="3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рет</a:t>
            </a:r>
            <a:r>
              <a:rPr lang="ru-RU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сырттай</a:t>
            </a:r>
            <a:r>
              <a:rPr lang="ru-RU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рецензиялау</a:t>
            </a:r>
            <a:r>
              <a:rPr lang="ru-RU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нақты</a:t>
            </a:r>
            <a:r>
              <a:rPr lang="ru-RU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редакциялау</a:t>
            </a:r>
            <a:r>
              <a:rPr lang="ru-RU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саясаты</a:t>
            </a:r>
            <a:r>
              <a:rPr lang="ru-RU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журналдың</a:t>
            </a:r>
            <a:r>
              <a:rPr lang="ru-RU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тақырыптық</a:t>
            </a:r>
            <a:r>
              <a:rPr lang="ru-RU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бағытына</a:t>
            </a:r>
            <a:r>
              <a:rPr lang="ru-RU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қабылданатын</a:t>
            </a:r>
            <a:r>
              <a:rPr lang="ru-RU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мақалалардың</a:t>
            </a:r>
            <a:r>
              <a:rPr lang="ru-RU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сәйкестігі</a:t>
            </a:r>
            <a:r>
              <a:rPr lang="ru-RU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шетелдік</a:t>
            </a:r>
            <a:r>
              <a:rPr lang="ru-RU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мамандардың</a:t>
            </a:r>
            <a:r>
              <a:rPr lang="ru-RU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рецензиялары</a:t>
            </a:r>
            <a:r>
              <a:rPr lang="ru-RU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біреуден</a:t>
            </a:r>
            <a:r>
              <a:rPr lang="ru-RU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алып</a:t>
            </a:r>
            <a:r>
              <a:rPr lang="ru-RU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пайдалануды</a:t>
            </a:r>
            <a:r>
              <a:rPr lang="ru-RU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тексеру</a:t>
            </a:r>
            <a:r>
              <a:rPr lang="ru-RU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барлық</a:t>
            </a:r>
            <a:r>
              <a:rPr lang="ru-RU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жарияланым</a:t>
            </a:r>
            <a:r>
              <a:rPr lang="ru-RU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процесінің</a:t>
            </a:r>
            <a:r>
              <a:rPr lang="ru-RU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ашықтығы</a:t>
            </a:r>
            <a:r>
              <a:rPr lang="ru-RU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мықты</a:t>
            </a:r>
            <a:r>
              <a:rPr lang="ru-RU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редакция </a:t>
            </a:r>
            <a:r>
              <a:rPr lang="ru-RU" sz="3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алқасы</a:t>
            </a:r>
            <a:r>
              <a:rPr lang="ru-RU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т.с.с</a:t>
            </a:r>
            <a:r>
              <a:rPr lang="ru-RU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Көрсетілген</a:t>
            </a:r>
            <a:r>
              <a:rPr lang="ru-RU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тізбеге</a:t>
            </a:r>
            <a:r>
              <a:rPr lang="ru-RU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кіретін</a:t>
            </a:r>
            <a:r>
              <a:rPr lang="ru-RU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барлық</a:t>
            </a:r>
            <a:r>
              <a:rPr lang="ru-RU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отандық</a:t>
            </a:r>
            <a:r>
              <a:rPr lang="ru-RU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журналдарға</a:t>
            </a:r>
            <a:r>
              <a:rPr lang="ru-RU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қойылатын</a:t>
            </a:r>
            <a:r>
              <a:rPr lang="ru-RU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осы </a:t>
            </a:r>
            <a:r>
              <a:rPr lang="ru-RU" sz="33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талаптар</a:t>
            </a:r>
            <a:r>
              <a:rPr lang="ru-RU" sz="33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ru-RU" sz="33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</a:t>
            </a:r>
            <a:r>
              <a:rPr lang="ru-RU" sz="33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ішінде</a:t>
            </a:r>
            <a:r>
              <a:rPr lang="ru-RU" sz="33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біртіндеп</a:t>
            </a:r>
            <a:r>
              <a:rPr lang="ru-RU" sz="33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енгізіледі</a:t>
            </a:r>
            <a:r>
              <a:rPr lang="ru-RU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3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</a:t>
            </a:r>
            <a:r>
              <a:rPr lang="ru-RU" sz="3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хат </a:t>
            </a:r>
            <a:r>
              <a:rPr lang="ru-RU" sz="33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Аймағамбетов</a:t>
            </a:r>
            <a:r>
              <a:rPr lang="ru-RU" sz="3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33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Отандық</a:t>
            </a:r>
            <a:r>
              <a:rPr lang="ru-RU" sz="3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ғылымда</a:t>
            </a:r>
            <a:r>
              <a:rPr lang="ru-RU" sz="3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жаңа</a:t>
            </a:r>
            <a:r>
              <a:rPr lang="ru-RU" sz="3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серпіліс</a:t>
            </a:r>
            <a:r>
              <a:rPr lang="ru-RU" sz="3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endParaRPr lang="ru-RU" sz="33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kk-KZ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«Егемен Қазақстан» газеті </a:t>
            </a:r>
            <a:r>
              <a:rPr lang="ru-RU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04 </a:t>
            </a:r>
            <a:r>
              <a:rPr lang="ru-RU" sz="3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Мамыр</a:t>
            </a:r>
            <a:r>
              <a:rPr lang="ru-RU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2020</a:t>
            </a:r>
          </a:p>
          <a:p>
            <a:pPr marL="0"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https://egemen.kz/article/233068-askhat-aymaghambetov-otandyq-ghylymda-dganha-serpilis-bolady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12659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D660653-077B-4BF0-A414-EDC34A8A8D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84312"/>
            <a:ext cx="10515600" cy="6283187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МАҚАЛА БОЙЫНША ҚАЛАЙ ЖҰМЫС ІСТЕУ КЕРЕК?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ru-RU" sz="29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ru-RU" sz="2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Мақала</a:t>
            </a:r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жазуға</a:t>
            </a:r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дайын</a:t>
            </a:r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екеніңізді</a:t>
            </a:r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сезініңіз</a:t>
            </a:r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анықтаңыз</a:t>
            </a:r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оны </a:t>
            </a:r>
            <a:r>
              <a:rPr lang="ru-RU" sz="2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жариялауға</a:t>
            </a:r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ұсынуға</a:t>
            </a:r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болатынын</a:t>
            </a:r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анықтаңыз</a:t>
            </a:r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57200" indent="-457200" algn="just"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ru-RU" sz="2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Мақала</a:t>
            </a:r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құрылымының</a:t>
            </a:r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нақты</a:t>
            </a:r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жоспарын</a:t>
            </a:r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құрастырыңыз</a:t>
            </a:r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57200" indent="-457200" algn="just"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ru-RU" sz="2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Қажетті</a:t>
            </a:r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барлық</a:t>
            </a:r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ақпаратты</a:t>
            </a:r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табыңыз</a:t>
            </a:r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мақалалар</a:t>
            </a:r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кітаптар</a:t>
            </a:r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т.б</a:t>
            </a:r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 </a:t>
            </a:r>
            <a:r>
              <a:rPr lang="ru-RU" sz="2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оларға</a:t>
            </a:r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талдау</a:t>
            </a:r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жасаңыз</a:t>
            </a:r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57200" indent="-457200" algn="just"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ru-RU" sz="2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жүргізудің</a:t>
            </a:r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қажеттігін</a:t>
            </a:r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басты</a:t>
            </a:r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бағыттарын</a:t>
            </a:r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баяндайтын</a:t>
            </a:r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кіріспе</a:t>
            </a:r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жазыңыз</a:t>
            </a:r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57200" indent="-457200" algn="just"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ru-RU" sz="2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Мақала</a:t>
            </a:r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атауын</a:t>
            </a:r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ойластырыңыз</a:t>
            </a:r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57200" indent="-457200" algn="just"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ru-RU" sz="2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Мақаланың</a:t>
            </a:r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бөлімінде</a:t>
            </a:r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алынған</a:t>
            </a:r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нәтижелерге</a:t>
            </a:r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сипаттама</a:t>
            </a:r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беріңіз</a:t>
            </a:r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57200" indent="-457200" algn="just"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ru-RU" sz="2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Әдебиет</a:t>
            </a:r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тізімін</a:t>
            </a:r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құрастырыңыз</a:t>
            </a:r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57200" indent="-457200" algn="just"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ru-RU" sz="2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Қорытынды</a:t>
            </a:r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жасаңыз</a:t>
            </a:r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57200" indent="-457200" algn="just"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Аннотация </a:t>
            </a:r>
            <a:r>
              <a:rPr lang="ru-RU" sz="2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жазыңыз</a:t>
            </a:r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57200" indent="-457200" algn="just"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ru-RU" sz="2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Авторлық</a:t>
            </a:r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редакторлықтан</a:t>
            </a:r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өткізіңіз</a:t>
            </a:r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Пайдалы</a:t>
            </a:r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</a:t>
            </a:r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табылмайтынның</a:t>
            </a:r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бәрін</a:t>
            </a:r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қысқартыңыз</a:t>
            </a:r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артық</a:t>
            </a:r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сөздерді</a:t>
            </a:r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түсініксіз</a:t>
            </a:r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терминдерді</a:t>
            </a:r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алып</a:t>
            </a:r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тастаңыз</a:t>
            </a:r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57200" indent="-457200" algn="just"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ru-RU" sz="2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Мақаланы</a:t>
            </a:r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редакцияға</a:t>
            </a:r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тапсырыңыз</a:t>
            </a:r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Редакторлық</a:t>
            </a:r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ескертулерге</a:t>
            </a:r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құлақ</a:t>
            </a:r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асыңыз</a:t>
            </a:r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бірақ</a:t>
            </a:r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редакциялауда</a:t>
            </a:r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өңін</a:t>
            </a:r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айналдыруға</a:t>
            </a:r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жол</a:t>
            </a:r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бермеңіз</a:t>
            </a:r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  <a:p>
            <a:pPr marL="0" indent="0" algn="r">
              <a:lnSpc>
                <a:spcPct val="120000"/>
              </a:lnSpc>
              <a:spcBef>
                <a:spcPts val="0"/>
              </a:spcBef>
              <a:buNone/>
            </a:pPr>
            <a:endParaRPr lang="ru-RU" sz="2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1576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>
            <a:extLst>
              <a:ext uri="{FF2B5EF4-FFF2-40B4-BE49-F238E27FC236}">
                <a16:creationId xmlns:a16="http://schemas.microsoft.com/office/drawing/2014/main" id="{7D25D2E6-648D-4192-B6D2-8D98998C2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9317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kk-KZ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kk-KZ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9D6FDF89-CDB6-4913-8751-FF867BC9CA4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356139" y="1580122"/>
          <a:ext cx="924560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09675558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284278128"/>
                    </a:ext>
                  </a:extLst>
                </a:gridCol>
                <a:gridCol w="3826934">
                  <a:extLst>
                    <a:ext uri="{9D8B030D-6E8A-4147-A177-3AD203B41FA5}">
                      <a16:colId xmlns:a16="http://schemas.microsoft.com/office/drawing/2014/main" val="2684961360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МАҚАЛА ЖАРИЯЛАУ</a:t>
                      </a:r>
                    </a:p>
                    <a:p>
                      <a:pPr algn="ctr"/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36111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Зерттеу</a:t>
                      </a: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кезеңін</a:t>
                      </a: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аяқтау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Ғылыми</a:t>
                      </a: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қоғамның</a:t>
                      </a: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назарына</a:t>
                      </a: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40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талқысына</a:t>
                      </a: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ұсыну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Қарастырып</a:t>
                      </a: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отырған</a:t>
                      </a: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сала </a:t>
                      </a:r>
                      <a:r>
                        <a:rPr lang="ru-RU" sz="240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бойынша</a:t>
                      </a: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өз</a:t>
                      </a: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құзіреттілігін</a:t>
                      </a: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көрсету</a:t>
                      </a:r>
                      <a:endParaRPr lang="ru-RU" sz="24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40487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6200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52F5D06-2061-4270-8724-7FB84C2F1EE4}"/>
              </a:ext>
            </a:extLst>
          </p:cNvPr>
          <p:cNvSpPr/>
          <p:nvPr/>
        </p:nvSpPr>
        <p:spPr>
          <a:xfrm>
            <a:off x="709246" y="2378678"/>
            <a:ext cx="496565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Филология </a:t>
            </a:r>
            <a:r>
              <a:rPr lang="ru-RU" sz="20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сериясы</a:t>
            </a:r>
            <a:endParaRPr lang="ru-RU" sz="20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  <a:p>
            <a:pPr algn="ctr"/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http://bulphil.enu.</a:t>
            </a:r>
            <a:r>
              <a:rPr lang="ru-RU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kz/</a:t>
            </a:r>
            <a:endParaRPr lang="ru-RU" sz="20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Журналдың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филология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ғылымдарының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өзекті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мәселелерін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әдебиетті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оқыту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әдістемелерін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ғылыми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конференциялардың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ең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маңызды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материалдарын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библиографиялық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шолу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сын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пікірлерді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көрсететін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әдебиеттану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тілтану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саласындағы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мұқият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тексеруден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өткен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ғылыми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жұмыстарды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жариялау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0D31780-7B73-4CAC-81DE-89B1CD974955}"/>
              </a:ext>
            </a:extLst>
          </p:cNvPr>
          <p:cNvSpPr/>
          <p:nvPr/>
        </p:nvSpPr>
        <p:spPr>
          <a:xfrm>
            <a:off x="6805246" y="2378678"/>
            <a:ext cx="467750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Педагогика. Психология. </a:t>
            </a:r>
            <a:r>
              <a:rPr lang="ru-RU" sz="20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Әлеуметтану</a:t>
            </a:r>
            <a:r>
              <a:rPr lang="ru-RU" sz="2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сериясы</a:t>
            </a:r>
            <a:r>
              <a:rPr lang="ru-RU" sz="2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sz="20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3"/>
            </a:endParaRPr>
          </a:p>
          <a:p>
            <a:pPr algn="ctr"/>
            <a:r>
              <a:rPr lang="en-US" sz="2000" b="1" dirty="0">
                <a:solidFill>
                  <a:srgbClr val="666666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http://bulpedps.enu.kz/</a:t>
            </a:r>
            <a:endParaRPr lang="kk-KZ" sz="2000" b="1" dirty="0">
              <a:solidFill>
                <a:srgbClr val="66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sz="2000" b="1" dirty="0">
              <a:solidFill>
                <a:srgbClr val="66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Журналдың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педагогика, психология,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әлеуметтану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салалары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мұқият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тексеруден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өткен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ғылыми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құндылығы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бар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мақалалар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жариялау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DC231FEB-7DC8-4AFE-9E34-03AFCB20D17F}"/>
              </a:ext>
            </a:extLst>
          </p:cNvPr>
          <p:cNvSpPr/>
          <p:nvPr/>
        </p:nvSpPr>
        <p:spPr>
          <a:xfrm>
            <a:off x="1430217" y="1338848"/>
            <a:ext cx="9765322" cy="785984"/>
          </a:xfrm>
          <a:prstGeom prst="rect">
            <a:avLst/>
          </a:prstGeom>
          <a:solidFill>
            <a:srgbClr val="FF97C1"/>
          </a:solidFill>
        </p:spPr>
        <p:txBody>
          <a:bodyPr wrap="square">
            <a:spAutoFit/>
          </a:bodyPr>
          <a:lstStyle/>
          <a:p>
            <a:pPr algn="ctr" fontAlgn="base">
              <a:lnSpc>
                <a:spcPct val="120000"/>
              </a:lnSpc>
            </a:pPr>
            <a:endParaRPr lang="ru-RU" sz="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lnSpc>
                <a:spcPct val="120000"/>
              </a:lnSpc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Л.Н. ГУМИЛЕВ АТЫНДАҒЫ ЕҰУ ХАБАРШЫСЫ</a:t>
            </a:r>
          </a:p>
          <a:p>
            <a:pPr algn="ctr" fontAlgn="base">
              <a:lnSpc>
                <a:spcPct val="120000"/>
              </a:lnSpc>
            </a:pPr>
            <a:endParaRPr lang="ru-RU" sz="5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57CB3AA-58C4-4F4F-8B8A-04C00B324F8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81538" t="55564" r="4479" b="30544"/>
          <a:stretch/>
        </p:blipFill>
        <p:spPr>
          <a:xfrm>
            <a:off x="5243607" y="145773"/>
            <a:ext cx="1704785" cy="952179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137981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6133C5B-B4AC-40C7-8D13-1ED23B182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5229" y="321834"/>
            <a:ext cx="8850925" cy="6518031"/>
          </a:xfrm>
        </p:spPr>
        <p:txBody>
          <a:bodyPr>
            <a:noAutofit/>
          </a:bodyPr>
          <a:lstStyle/>
          <a:p>
            <a:pPr marL="0" indent="0" algn="ctr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Л.Н. Гумилев </a:t>
            </a:r>
            <a:r>
              <a:rPr lang="ru-RU" sz="20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атындағы</a:t>
            </a:r>
            <a:r>
              <a:rPr lang="ru-RU" sz="2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ЕҰУ </a:t>
            </a:r>
            <a:r>
              <a:rPr lang="ru-RU" sz="20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Хабаршысы</a:t>
            </a:r>
            <a:r>
              <a:rPr lang="ru-RU" sz="2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Филология </a:t>
            </a:r>
            <a:r>
              <a:rPr lang="ru-RU" sz="20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сериясы</a:t>
            </a:r>
            <a:endParaRPr lang="ru-RU" sz="2000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20000"/>
              </a:lnSpc>
              <a:spcBef>
                <a:spcPts val="0"/>
              </a:spcBef>
            </a:pP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ISSN: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2616-678X, </a:t>
            </a:r>
            <a:r>
              <a:rPr lang="en-US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eISSN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2663-1288</a:t>
            </a:r>
            <a:endParaRPr lang="kk-K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20000"/>
              </a:lnSpc>
              <a:spcBef>
                <a:spcPts val="0"/>
              </a:spcBef>
            </a:pP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Жарияланым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тілі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орыс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ағылшын</a:t>
            </a:r>
            <a:r>
              <a:rPr lang="kk-K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Мерзімділігі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жылына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рет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fontAlgn="base">
              <a:lnSpc>
                <a:spcPct val="120000"/>
              </a:lnSpc>
              <a:spcBef>
                <a:spcPts val="0"/>
              </a:spcBef>
            </a:pP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Редакцияның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мекенжайы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ҚР, 010008,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Нұр-Сұлтан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қ.,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Қ.Сәтпаев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көшесі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 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Л.Н. Гумилев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Е ҰУ,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Оқу-әкімшілік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корпусы, 402 кабинет.</a:t>
            </a:r>
          </a:p>
          <a:p>
            <a:pPr algn="just" fontAlgn="base">
              <a:lnSpc>
                <a:spcPct val="120000"/>
              </a:lnSpc>
              <a:spcBef>
                <a:spcPts val="0"/>
              </a:spcBef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Тел.: 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(7172) 70 95 00 (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ішкі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31-413).</a:t>
            </a:r>
          </a:p>
          <a:p>
            <a:pPr algn="just" fontAlgn="base">
              <a:lnSpc>
                <a:spcPct val="120000"/>
              </a:lnSpc>
              <a:spcBef>
                <a:spcPts val="0"/>
              </a:spcBef>
            </a:pP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E-mail: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vest_phil@enu.kz</a:t>
            </a:r>
            <a:r>
              <a:rPr lang="kk-K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Web-site: 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http://bulphil.enu.kz</a:t>
            </a:r>
            <a:r>
              <a:rPr lang="kk-K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fontAlgn="base">
              <a:lnSpc>
                <a:spcPct val="120000"/>
              </a:lnSpc>
              <a:spcBef>
                <a:spcPts val="0"/>
              </a:spcBef>
            </a:pPr>
            <a:endParaRPr lang="kk-K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Л.Н. Гумилев </a:t>
            </a:r>
            <a:r>
              <a:rPr lang="ru-RU" sz="20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атындағы</a:t>
            </a:r>
            <a:r>
              <a:rPr lang="ru-RU" sz="2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ЕҰУ </a:t>
            </a:r>
            <a:r>
              <a:rPr lang="ru-RU" sz="20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Хабаршысы</a:t>
            </a:r>
            <a:r>
              <a:rPr lang="ru-RU" sz="2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Педагогика. Психология. </a:t>
            </a:r>
            <a:r>
              <a:rPr lang="ru-RU" sz="20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Әлеуметтану</a:t>
            </a:r>
            <a:r>
              <a:rPr lang="ru-RU" sz="2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сериясы</a:t>
            </a:r>
            <a:endParaRPr lang="ru-RU" sz="2000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20000"/>
              </a:lnSpc>
              <a:spcBef>
                <a:spcPts val="0"/>
              </a:spcBef>
            </a:pP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ISSN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2616-6895 (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басылым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 fontAlgn="base">
              <a:lnSpc>
                <a:spcPct val="120000"/>
              </a:lnSpc>
              <a:spcBef>
                <a:spcPts val="0"/>
              </a:spcBef>
            </a:pP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Жарияланым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тілі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орыс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ағылшын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Мерзімділігі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жылына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рет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fontAlgn="base">
              <a:lnSpc>
                <a:spcPct val="120000"/>
              </a:lnSpc>
              <a:spcBef>
                <a:spcPts val="0"/>
              </a:spcBef>
            </a:pP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Редакцияның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мекенжайы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ҚР, 010008,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Нұр-Сұлтан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қ.,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Қ.Сәтпаев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көшесі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 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Л.Н. Гумилев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ЕҰУ,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Оқу-әкімшілік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корпусы, 402 кабинет.</a:t>
            </a:r>
          </a:p>
          <a:p>
            <a:pPr algn="just" fontAlgn="base">
              <a:lnSpc>
                <a:spcPct val="120000"/>
              </a:lnSpc>
              <a:spcBef>
                <a:spcPts val="0"/>
              </a:spcBef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Тел.: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8 (7172) 70 95 00 (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ішкі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31-432).</a:t>
            </a:r>
          </a:p>
          <a:p>
            <a:pPr algn="just" fontAlgn="base">
              <a:lnSpc>
                <a:spcPct val="120000"/>
              </a:lnSpc>
              <a:spcBef>
                <a:spcPts val="0"/>
              </a:spcBef>
            </a:pP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E-mail: 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vest_pedpsysoc@enu.kz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Web-site: 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http://bulpedps.enu.kz</a:t>
            </a:r>
            <a:r>
              <a:rPr lang="kk-K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221D756-D646-4795-BF83-255DE6C1DD4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846" y="433755"/>
            <a:ext cx="2448397" cy="3351566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EA19C88-974B-46C4-8E97-38342A24B70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832" y="3072679"/>
            <a:ext cx="2448397" cy="3351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828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5E950D5-367E-43D3-A59D-D3F643393E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5077"/>
            <a:ext cx="10515600" cy="512188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Философия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докторы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PhD),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бейіні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доктор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дәрежелерін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алуға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ұсынылған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диссертацияның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ғылыми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нәтижелері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диссертация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қорғауға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дейін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диссертация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тақырыбы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кем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дегенде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(</a:t>
            </a:r>
            <a:r>
              <a:rPr lang="ru-RU" sz="20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жеті</a:t>
            </a:r>
            <a:r>
              <a:rPr lang="ru-RU" sz="20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жарияланымда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ішінде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кем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дегенде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(</a:t>
            </a:r>
            <a:r>
              <a:rPr lang="ru-RU" sz="20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</a:t>
            </a:r>
            <a:r>
              <a:rPr lang="ru-RU" sz="20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мақала</a:t>
            </a:r>
            <a:r>
              <a:rPr lang="ru-RU" sz="20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Үкіметінің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2004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жылғы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28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қазандағы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№ 1111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қаулысымен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бекітілген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ғылым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министрлігі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ереженің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16-тармағының 121)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тармақшасына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сәйкес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уәкілетті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органы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бекітетін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Ғылыми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қызметтің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нәтижелерін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жариялау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ұсынылатын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ғылыми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басылымдар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тізбесіне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бұдан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әрі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басылымдар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Тізбесі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кіретін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ғылыми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басылымдарда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(</a:t>
            </a:r>
            <a:r>
              <a:rPr lang="ru-RU" sz="20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20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мақала</a:t>
            </a:r>
            <a:r>
              <a:rPr lang="ru-RU" sz="20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рецензияланатын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халықаралық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ғылыми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журналда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3 (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халықаралық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конференция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материалдарында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тезистерінде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ішінде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(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мақала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шетелдік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конференция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материалдарында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жарияланады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Ғылыми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дәрежелерді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қағидаларын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бекіту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ҚР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БжҒМ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2011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жылғы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31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наурыздағы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№ 127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бұйрығы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(2016.25.07.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берілген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өзгерістермен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26730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56C7A67-C62A-49C7-92E7-2DA204721A6B}"/>
              </a:ext>
            </a:extLst>
          </p:cNvPr>
          <p:cNvSpPr/>
          <p:nvPr/>
        </p:nvSpPr>
        <p:spPr>
          <a:xfrm>
            <a:off x="1767255" y="212412"/>
            <a:ext cx="873662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ҒЫЛЫМИ ҚЫЗМЕТТІҢ НЕГІЗГІ Н</a:t>
            </a:r>
            <a:r>
              <a:rPr lang="en-US" sz="2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Ə</a:t>
            </a:r>
            <a:r>
              <a:rPr lang="ru-RU" sz="2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ТИЖЕЛЕРІН ЖАРИЯЛАУ ҮШІН 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 Ж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Ə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ҒЫЛЫМ САЛАСЫНДАҒЫ БАҚЫЛАУ КОМИТЕТІ </a:t>
            </a:r>
            <a:r>
              <a:rPr lang="ru-RU" sz="2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БЕКІТКЕН БАСЫЛЫМДАР ТІЗІМІ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0E422F4-E6C9-4D7D-8682-99311445C4BE}"/>
              </a:ext>
            </a:extLst>
          </p:cNvPr>
          <p:cNvSpPr/>
          <p:nvPr/>
        </p:nvSpPr>
        <p:spPr>
          <a:xfrm>
            <a:off x="6096000" y="2455936"/>
            <a:ext cx="49940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/>
          </a:p>
        </p:txBody>
      </p:sp>
      <p:graphicFrame>
        <p:nvGraphicFramePr>
          <p:cNvPr id="13" name="Таблица 12">
            <a:extLst>
              <a:ext uri="{FF2B5EF4-FFF2-40B4-BE49-F238E27FC236}">
                <a16:creationId xmlns:a16="http://schemas.microsoft.com/office/drawing/2014/main" id="{6CC2A46C-D332-4960-9F4F-7F92A12FF5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5076194"/>
              </p:ext>
            </p:extLst>
          </p:nvPr>
        </p:nvGraphicFramePr>
        <p:xfrm>
          <a:off x="814754" y="1372243"/>
          <a:ext cx="10562491" cy="51373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6846">
                  <a:extLst>
                    <a:ext uri="{9D8B030D-6E8A-4147-A177-3AD203B41FA5}">
                      <a16:colId xmlns:a16="http://schemas.microsoft.com/office/drawing/2014/main" val="2792154875"/>
                    </a:ext>
                  </a:extLst>
                </a:gridCol>
                <a:gridCol w="4750904">
                  <a:extLst>
                    <a:ext uri="{9D8B030D-6E8A-4147-A177-3AD203B41FA5}">
                      <a16:colId xmlns:a16="http://schemas.microsoft.com/office/drawing/2014/main" val="2564312095"/>
                    </a:ext>
                  </a:extLst>
                </a:gridCol>
                <a:gridCol w="5254741">
                  <a:extLst>
                    <a:ext uri="{9D8B030D-6E8A-4147-A177-3AD203B41FA5}">
                      <a16:colId xmlns:a16="http://schemas.microsoft.com/office/drawing/2014/main" val="2863646029"/>
                    </a:ext>
                  </a:extLst>
                </a:gridCol>
              </a:tblGrid>
              <a:tr h="628022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Р/с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spc="1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Филологиялық</a:t>
                      </a:r>
                      <a:r>
                        <a:rPr lang="ru-RU" sz="20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spc="1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ғылымдар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spc="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Педагогикалық ғылымдар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spc="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79557425"/>
                  </a:ext>
                </a:extLst>
              </a:tr>
              <a:tr h="707385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spc="1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Л. Гумилев </a:t>
                      </a:r>
                      <a:r>
                        <a:rPr lang="ru-RU" sz="2000" spc="1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атындағы</a:t>
                      </a:r>
                      <a:r>
                        <a:rPr lang="ru-RU" sz="2000" spc="1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spc="1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Еуразия</a:t>
                      </a:r>
                      <a:r>
                        <a:rPr lang="ru-RU" sz="2000" spc="1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spc="1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ұлттық</a:t>
                      </a:r>
                      <a:r>
                        <a:rPr lang="ru-RU" sz="2000" spc="1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spc="1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университетінің</a:t>
                      </a:r>
                      <a:r>
                        <a:rPr lang="ru-RU" sz="2000" spc="1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spc="1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жаршысы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spc="1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Л. Гумилев атындағы Еуразия ұлттық университетінің жаршысы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81526779"/>
                  </a:ext>
                </a:extLst>
              </a:tr>
              <a:tr h="707385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spc="1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Абай </a:t>
                      </a:r>
                      <a:r>
                        <a:rPr lang="ru-RU" sz="2000" spc="1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атындағы</a:t>
                      </a:r>
                      <a:r>
                        <a:rPr lang="ru-RU" sz="2000" spc="1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spc="1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Қазақ</a:t>
                      </a:r>
                      <a:r>
                        <a:rPr lang="ru-RU" sz="2000" spc="1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spc="1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ұлттық</a:t>
                      </a:r>
                      <a:r>
                        <a:rPr lang="ru-RU" sz="2000" spc="1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spc="1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педагогикалық</a:t>
                      </a:r>
                      <a:r>
                        <a:rPr lang="ru-RU" sz="2000" spc="1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spc="1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университетінің</a:t>
                      </a:r>
                      <a:r>
                        <a:rPr lang="ru-RU" sz="2000" spc="1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spc="1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жаршысы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spc="1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Абай атындағы Қазақ ұлттық педагогикалық университетінің жаршысы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55610427"/>
                  </a:ext>
                </a:extLst>
              </a:tr>
              <a:tr h="628022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spc="1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Батыс</a:t>
                      </a:r>
                      <a:r>
                        <a:rPr lang="ru-RU" sz="2000" spc="1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spc="1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Қазақстан</a:t>
                      </a:r>
                      <a:r>
                        <a:rPr lang="ru-RU" sz="2000" spc="1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spc="1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мемлекеттік</a:t>
                      </a:r>
                      <a:r>
                        <a:rPr lang="ru-RU" sz="2000" spc="1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spc="1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университетінің</a:t>
                      </a:r>
                      <a:r>
                        <a:rPr lang="ru-RU" sz="2000" spc="1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spc="1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жаршысы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spc="1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Батыс</a:t>
                      </a:r>
                      <a:r>
                        <a:rPr lang="ru-RU" sz="2000" spc="1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spc="1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Қазақстан</a:t>
                      </a:r>
                      <a:r>
                        <a:rPr lang="ru-RU" sz="2000" spc="1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spc="1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мемлекеттік</a:t>
                      </a:r>
                      <a:r>
                        <a:rPr lang="ru-RU" sz="2000" spc="1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spc="1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университетінің</a:t>
                      </a:r>
                      <a:r>
                        <a:rPr lang="ru-RU" sz="2000" spc="1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spc="1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жаршысы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17680267"/>
                  </a:ext>
                </a:extLst>
              </a:tr>
              <a:tr h="707385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spc="1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С.Торайғыров атындағы Павлодар мемлекеттік университетінің жаршысы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spc="1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С.Торайғыров</a:t>
                      </a:r>
                      <a:r>
                        <a:rPr lang="ru-RU" sz="2000" spc="1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spc="1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атындағы</a:t>
                      </a:r>
                      <a:r>
                        <a:rPr lang="ru-RU" sz="2000" spc="1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Павлодар </a:t>
                      </a:r>
                      <a:r>
                        <a:rPr lang="ru-RU" sz="2000" spc="1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мемлекеттік</a:t>
                      </a:r>
                      <a:r>
                        <a:rPr lang="ru-RU" sz="2000" spc="1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spc="1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университетінің</a:t>
                      </a:r>
                      <a:r>
                        <a:rPr lang="ru-RU" sz="2000" spc="1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spc="1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жаршысы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09914473"/>
                  </a:ext>
                </a:extLst>
              </a:tr>
              <a:tr h="303033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spc="1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Қазақстанның ғылымы мен өмірі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spc="1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Қазақстанны</a:t>
                      </a:r>
                      <a:r>
                        <a:rPr lang="kk-KZ" sz="2000" spc="1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ң</a:t>
                      </a:r>
                      <a:r>
                        <a:rPr lang="ru-RU" sz="2000" spc="1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spc="1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ғылымы</a:t>
                      </a:r>
                      <a:r>
                        <a:rPr lang="ru-RU" sz="2000" spc="1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мен </a:t>
                      </a:r>
                      <a:r>
                        <a:rPr lang="ru-RU" sz="2000" spc="1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өмірі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58279878"/>
                  </a:ext>
                </a:extLst>
              </a:tr>
              <a:tr h="732224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spc="1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Ш.Уалиханов</a:t>
                      </a:r>
                      <a:r>
                        <a:rPr lang="ru-RU" sz="2000" spc="1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spc="1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атындағы</a:t>
                      </a:r>
                      <a:r>
                        <a:rPr lang="ru-RU" sz="2000" spc="1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spc="1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Көкшетау</a:t>
                      </a:r>
                      <a:r>
                        <a:rPr lang="ru-RU" sz="2000" spc="1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spc="1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мемлекеттік</a:t>
                      </a:r>
                      <a:r>
                        <a:rPr lang="ru-RU" sz="2000" spc="1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spc="1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университетінің</a:t>
                      </a:r>
                      <a:r>
                        <a:rPr lang="ru-RU" sz="2000" spc="1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spc="1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жаршысы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spc="1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Қазақстан</a:t>
                      </a:r>
                      <a:r>
                        <a:rPr lang="ru-RU" sz="2000" spc="1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педагогика </a:t>
                      </a:r>
                      <a:r>
                        <a:rPr lang="ru-RU" sz="2000" spc="1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ғылымдары</a:t>
                      </a:r>
                      <a:r>
                        <a:rPr lang="ru-RU" sz="2000" spc="1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spc="1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Академиясының</a:t>
                      </a:r>
                      <a:r>
                        <a:rPr lang="ru-RU" sz="2000" spc="1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spc="1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жаршысы</a:t>
                      </a:r>
                      <a:r>
                        <a:rPr lang="ru-RU" sz="2000" spc="1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9231880"/>
                  </a:ext>
                </a:extLst>
              </a:tr>
              <a:tr h="628022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spc="1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Еуразиялық гуманитарлық институтының жаршысы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spc="1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147362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7170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CACC2E65-A7A9-465A-8ED0-C050BF937EA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3878" t="18242" r="32401" b="6896"/>
          <a:stretch/>
        </p:blipFill>
        <p:spPr>
          <a:xfrm>
            <a:off x="3962890" y="1"/>
            <a:ext cx="5079023" cy="6857999"/>
          </a:xfrm>
          <a:prstGeom prst="rect">
            <a:avLst/>
          </a:prstGeom>
          <a:ln>
            <a:solidFill>
              <a:srgbClr val="002060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520957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BFDCDA1-14F8-464B-9E1C-DFD02258B7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8276" y="672760"/>
            <a:ext cx="10515600" cy="193534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kk-KZ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ТАҚЫРЫБЫ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kk-KZ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Мақаланың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тақырыбы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диссертация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тақырыбымен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тікелей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ланысты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болуы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сонымен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қатар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мақалада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баяндалатын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ойдың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мазмұнын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көрсетіп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тұруы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0F6A174A-D146-4263-B3B2-C29A0E1FB569}"/>
              </a:ext>
            </a:extLst>
          </p:cNvPr>
          <p:cNvSpPr txBox="1">
            <a:spLocks/>
          </p:cNvSpPr>
          <p:nvPr/>
        </p:nvSpPr>
        <p:spPr>
          <a:xfrm>
            <a:off x="838200" y="3428999"/>
            <a:ext cx="10515600" cy="2747963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kk-K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Мақаланың тақырыбы мен мазмұнының арасында біраз алшақтық бар. Атап айтқанда, мақаланың «Нәтижелер мен талқылаулар» бөлімінен бастап, соңына дейін баяндалған </a:t>
            </a:r>
            <a:r>
              <a:rPr lang="kk-KZ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«шығарма атауының бастапқы және соңғы сөйлемдермен байланысы»</a:t>
            </a:r>
            <a:r>
              <a:rPr lang="kk-K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мәселесі тақырыпта көрініс таппаған. 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kk-KZ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Ұсыныс:</a:t>
            </a:r>
            <a:r>
              <a:rPr lang="kk-KZ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Мақала тақырыбын мазмұнымен сәйкестендіріп, түзету қажет.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4948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D82E031-9A67-4E2F-B774-7265CDBCA6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629" y="486229"/>
            <a:ext cx="11121571" cy="4811485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ТҮЙІН СӨЗДЕР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мақала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мәтінінің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тақырыптық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аясын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анықтауға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мүмкіндік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беретін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сөздер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сөз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тіркестерінің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жиынтығы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Олар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мақаланың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мазмұнын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білдіреді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оқырман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нұсқаулық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қызметін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атқарады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мақалаларды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электронды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базадан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іздеу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қолданылады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Кілт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сөздер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мақала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жазылған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ғылым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саласын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мақаланың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тақырыбын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мақсатын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нысанын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анықтауға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Дұрыс</a:t>
            </a:r>
            <a:r>
              <a:rPr lang="ru-RU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түйін</a:t>
            </a:r>
            <a:r>
              <a:rPr lang="ru-RU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сөздердің</a:t>
            </a:r>
            <a:r>
              <a:rPr lang="ru-RU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мысалы</a:t>
            </a:r>
            <a:r>
              <a:rPr lang="ru-RU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білімі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заттанған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сөздер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аталым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ішкі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мағыналық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құрылым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Қате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түйін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сөздердің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мысалы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білімі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заттану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жасалған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жаңа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аталымдар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мағына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9A8FC5CF-B4A9-44D3-8DE0-D544B0DB7F69}"/>
              </a:ext>
            </a:extLst>
          </p:cNvPr>
          <p:cNvSpPr txBox="1">
            <a:spLocks/>
          </p:cNvSpPr>
          <p:nvPr/>
        </p:nvSpPr>
        <p:spPr>
          <a:xfrm>
            <a:off x="768625" y="5109029"/>
            <a:ext cx="10784745" cy="1053420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kk-K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Кілт сөздердің қатарына да мақала мәтінінде кездесу жиілігі жоғары «шығарма атауы» деген тіркесті қосу қажеттілігі айқын көрініп тұр.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9176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F931C89-86A4-4E49-B428-5A2F9F1850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2857" y="174171"/>
            <a:ext cx="11654972" cy="4667478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kk-KZ" sz="24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КІРІСПЕ</a:t>
            </a:r>
            <a:r>
              <a:rPr lang="kk-KZ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Кіріспеде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зерттеудің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қандай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проблемаға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арналғаны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зерттелетін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мәселенің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жағдайы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өзектілігі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жазылады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көрсетіледі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268E88D6-7832-4BCB-B6BD-2873556EA1EA}"/>
              </a:ext>
            </a:extLst>
          </p:cNvPr>
          <p:cNvSpPr txBox="1">
            <a:spLocks/>
          </p:cNvSpPr>
          <p:nvPr/>
        </p:nvSpPr>
        <p:spPr>
          <a:xfrm>
            <a:off x="795130" y="3992281"/>
            <a:ext cx="10760766" cy="1520623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kk-KZ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Мақаланың «Кіріспе» бөлімі дұрыс жазылмаған. Мақсат пен міндеттердің қойылуы берілмеген. Ауқымды мәселелер қамтылған 3,5 беттік зерттеу-талқылау бөлігі</a:t>
            </a:r>
            <a:r>
              <a:rPr lang="kk-KZ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«Кіріспе» деп қате көрсетілген. 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D234E9B3-4027-49A0-9DEE-B5541AA4CB0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17021333"/>
              </p:ext>
            </p:extLst>
          </p:nvPr>
        </p:nvGraphicFramePr>
        <p:xfrm>
          <a:off x="2380973" y="1606762"/>
          <a:ext cx="7173844" cy="20560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40370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</TotalTime>
  <Words>1193</Words>
  <Application>Microsoft Office PowerPoint</Application>
  <PresentationFormat>Широкоэкранный</PresentationFormat>
  <Paragraphs>155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hp</dc:creator>
  <cp:lastModifiedBy>Machine</cp:lastModifiedBy>
  <cp:revision>89</cp:revision>
  <dcterms:created xsi:type="dcterms:W3CDTF">2021-02-14T09:50:50Z</dcterms:created>
  <dcterms:modified xsi:type="dcterms:W3CDTF">2021-03-14T14:16:00Z</dcterms:modified>
</cp:coreProperties>
</file>