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3" r:id="rId1"/>
    <p:sldMasterId id="2147483699" r:id="rId2"/>
  </p:sldMasterIdLst>
  <p:notesMasterIdLst>
    <p:notesMasterId r:id="rId47"/>
  </p:notesMasterIdLst>
  <p:sldIdLst>
    <p:sldId id="317" r:id="rId3"/>
    <p:sldId id="273" r:id="rId4"/>
    <p:sldId id="258" r:id="rId5"/>
    <p:sldId id="271" r:id="rId6"/>
    <p:sldId id="312" r:id="rId7"/>
    <p:sldId id="270" r:id="rId8"/>
    <p:sldId id="274" r:id="rId9"/>
    <p:sldId id="275" r:id="rId10"/>
    <p:sldId id="276" r:id="rId11"/>
    <p:sldId id="277" r:id="rId12"/>
    <p:sldId id="278"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3" r:id="rId26"/>
    <p:sldId id="294" r:id="rId27"/>
    <p:sldId id="295" r:id="rId28"/>
    <p:sldId id="296" r:id="rId29"/>
    <p:sldId id="297" r:id="rId30"/>
    <p:sldId id="299" r:id="rId31"/>
    <p:sldId id="300" r:id="rId32"/>
    <p:sldId id="301" r:id="rId33"/>
    <p:sldId id="311" r:id="rId34"/>
    <p:sldId id="303" r:id="rId35"/>
    <p:sldId id="304" r:id="rId36"/>
    <p:sldId id="305" r:id="rId37"/>
    <p:sldId id="306" r:id="rId38"/>
    <p:sldId id="307" r:id="rId39"/>
    <p:sldId id="308" r:id="rId40"/>
    <p:sldId id="309" r:id="rId41"/>
    <p:sldId id="310" r:id="rId42"/>
    <p:sldId id="313" r:id="rId43"/>
    <p:sldId id="314" r:id="rId44"/>
    <p:sldId id="315" r:id="rId45"/>
    <p:sldId id="316" r:id="rId46"/>
  </p:sldIdLst>
  <p:sldSz cx="9144000" cy="5143500" type="screen16x9"/>
  <p:notesSz cx="6858000" cy="9144000"/>
  <p:embeddedFontLst>
    <p:embeddedFont>
      <p:font typeface="Century Gothic" panose="020B0502020202020204" pitchFamily="34" charset="0"/>
      <p:regular r:id="rId48"/>
      <p:bold r:id="rId49"/>
      <p:italic r:id="rId50"/>
      <p:boldItalic r:id="rId51"/>
    </p:embeddedFont>
    <p:embeddedFont>
      <p:font typeface="Cambria" panose="02040503050406030204" pitchFamily="18" charset="0"/>
      <p:regular r:id="rId52"/>
      <p:bold r:id="rId53"/>
      <p:italic r:id="rId54"/>
      <p:boldItalic r:id="rId55"/>
    </p:embeddedFont>
    <p:embeddedFont>
      <p:font typeface="Wingdings 3" panose="05040102010807070707" pitchFamily="18" charset="2"/>
      <p:regular r:id="rId5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F5026FC-3E50-4926-891C-95855EC24FF6}">
  <a:tblStyle styleId="{5F5026FC-3E50-4926-891C-95855EC24FF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F0282F23-D687-4B28-9138-620C08E3D3F8}"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63"/>
    <p:restoredTop sz="94635"/>
  </p:normalViewPr>
  <p:slideViewPr>
    <p:cSldViewPr snapToGrid="0">
      <p:cViewPr>
        <p:scale>
          <a:sx n="75" d="100"/>
          <a:sy n="75" d="100"/>
        </p:scale>
        <p:origin x="2904" y="15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font" Target="fonts/font3.fntdata"/><Relationship Id="rId55" Type="http://schemas.openxmlformats.org/officeDocument/2006/relationships/font" Target="fonts/font8.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font" Target="fonts/font6.fntdata"/><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font" Target="fonts/font2.fntdata"/><Relationship Id="rId57"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font" Target="fonts/font5.fntdata"/><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font" Target="fonts/font1.fntdata"/><Relationship Id="rId56" Type="http://schemas.openxmlformats.org/officeDocument/2006/relationships/font" Target="fonts/font9.fntdata"/><Relationship Id="rId8" Type="http://schemas.openxmlformats.org/officeDocument/2006/relationships/slide" Target="slides/slide6.xml"/><Relationship Id="rId51" Type="http://schemas.openxmlformats.org/officeDocument/2006/relationships/font" Target="fonts/font4.fntdata"/><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28905586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ad0d5cf78c_27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ad0d5cf78c_27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38066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ad0d5cf78c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ad0d5cf78c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81546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1885950"/>
            <a:ext cx="6686549" cy="1697086"/>
          </a:xfrm>
        </p:spPr>
        <p:txBody>
          <a:bodyPr anchor="b">
            <a:normAutofit/>
          </a:bodyPr>
          <a:lstStyle>
            <a:lvl1pPr>
              <a:defRPr sz="4050"/>
            </a:lvl1pPr>
          </a:lstStyle>
          <a:p>
            <a:r>
              <a:rPr lang="en-US" smtClean="0"/>
              <a:t>Click to edit Master title style</a:t>
            </a:r>
            <a:endParaRPr lang="en-US" dirty="0"/>
          </a:p>
        </p:txBody>
      </p:sp>
      <p:sp>
        <p:nvSpPr>
          <p:cNvPr id="3" name="Subtitle 2"/>
          <p:cNvSpPr>
            <a:spLocks noGrp="1"/>
          </p:cNvSpPr>
          <p:nvPr>
            <p:ph type="subTitle" idx="1"/>
          </p:nvPr>
        </p:nvSpPr>
        <p:spPr>
          <a:xfrm>
            <a:off x="1941910" y="3583035"/>
            <a:ext cx="6686549" cy="844712"/>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EC1A6A-5C3B-4EB8-BA22-B1FFCC23A6EB}"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3242858"/>
            <a:ext cx="1308489" cy="5839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3397155"/>
            <a:ext cx="584825" cy="273844"/>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75280561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4694" y="468082"/>
            <a:ext cx="6683765" cy="960668"/>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1909" y="1600200"/>
            <a:ext cx="6686550" cy="28332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EC1A6A-5C3B-4EB8-BA22-B1FFCC23A6EB}"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53081692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1910" y="1544063"/>
            <a:ext cx="6686549" cy="1101600"/>
          </a:xfrm>
        </p:spPr>
        <p:txBody>
          <a:bodyPr anchor="b"/>
          <a:lstStyle>
            <a:lvl1pPr algn="l">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1910" y="2647597"/>
            <a:ext cx="6686549" cy="6453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EC1A6A-5C3B-4EB8-BA22-B1FFCC23A6EB}"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45976276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1909" y="1600200"/>
            <a:ext cx="3235398" cy="28332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93060" y="1594666"/>
            <a:ext cx="3235398" cy="28332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EC1A6A-5C3B-4EB8-BA22-B1FFCC23A6EB}"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590837"/>
            <a:ext cx="584825" cy="273844"/>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2532332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04530" y="1479527"/>
            <a:ext cx="2994549"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941909" y="1911725"/>
            <a:ext cx="3257170" cy="251554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29972" y="1477106"/>
            <a:ext cx="2999251"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5375218" y="1909304"/>
            <a:ext cx="3254006" cy="251554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EC1A6A-5C3B-4EB8-BA22-B1FFCC23A6EB}" type="datetimeFigureOut">
              <a:rPr lang="en-US" smtClean="0"/>
              <a:t>11/19/2023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590837"/>
            <a:ext cx="584825" cy="273844"/>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054236731"/>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2EC1A6A-5C3B-4EB8-BA22-B1FFCC23A6EB}" type="datetimeFigureOut">
              <a:rPr lang="en-US" smtClean="0"/>
              <a:t>11/19/2023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254184724"/>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EC1A6A-5C3B-4EB8-BA22-B1FFCC23A6EB}" type="datetimeFigureOut">
              <a:rPr lang="en-US" smtClean="0"/>
              <a:t>11/19/2023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286040736"/>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334566"/>
            <a:ext cx="2628899" cy="732234"/>
          </a:xfrm>
        </p:spPr>
        <p:txBody>
          <a:bodyPr anchor="b"/>
          <a:lstStyle>
            <a:lvl1pPr algn="l">
              <a:defRPr sz="1500" b="0"/>
            </a:lvl1pPr>
          </a:lstStyle>
          <a:p>
            <a:r>
              <a:rPr lang="en-US" smtClean="0"/>
              <a:t>Click to edit Master title style</a:t>
            </a:r>
            <a:endParaRPr lang="en-US" dirty="0"/>
          </a:p>
        </p:txBody>
      </p:sp>
      <p:sp>
        <p:nvSpPr>
          <p:cNvPr id="3" name="Content Placeholder 2"/>
          <p:cNvSpPr>
            <a:spLocks noGrp="1"/>
          </p:cNvSpPr>
          <p:nvPr>
            <p:ph idx="1"/>
          </p:nvPr>
        </p:nvSpPr>
        <p:spPr>
          <a:xfrm>
            <a:off x="4742259" y="334567"/>
            <a:ext cx="3886200" cy="4061222"/>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1910" y="1198960"/>
            <a:ext cx="2628899" cy="319682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EC1A6A-5C3B-4EB8-BA22-B1FFCC23A6EB}"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40433496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3600450"/>
            <a:ext cx="6686550" cy="425054"/>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1909" y="476224"/>
            <a:ext cx="6686550" cy="289122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1941910" y="4025504"/>
            <a:ext cx="6686550" cy="37028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EC1A6A-5C3B-4EB8-BA22-B1FFCC23A6EB}"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140947795"/>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457200"/>
            <a:ext cx="6686549" cy="2337780"/>
          </a:xfrm>
        </p:spPr>
        <p:txBody>
          <a:bodyPr anchor="ctr">
            <a:normAutofit/>
          </a:bodyPr>
          <a:lstStyle>
            <a:lvl1pPr algn="l">
              <a:defRPr sz="36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EC1A6A-5C3B-4EB8-BA22-B1FFCC23A6EB}"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412002673"/>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56259" y="2628900"/>
            <a:ext cx="5652416"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EC1A6A-5C3B-4EB8-BA22-B1FFCC23A6EB}"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14" name="TextBox 13"/>
          <p:cNvSpPr txBox="1"/>
          <p:nvPr/>
        </p:nvSpPr>
        <p:spPr>
          <a:xfrm>
            <a:off x="1850739" y="48600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8336139" y="2178980"/>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1091195"/>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1910" y="1828800"/>
            <a:ext cx="6686550" cy="2043634"/>
          </a:xfrm>
        </p:spPr>
        <p:txBody>
          <a:bodyPr anchor="b">
            <a:normAutofit/>
          </a:bodyPr>
          <a:lstStyle>
            <a:lvl1pPr algn="l">
              <a:defRPr sz="36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2EC1A6A-5C3B-4EB8-BA22-B1FFCC23A6EB}"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42575286"/>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11/19/2023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17" name="TextBox 16"/>
          <p:cNvSpPr txBox="1"/>
          <p:nvPr/>
        </p:nvSpPr>
        <p:spPr>
          <a:xfrm>
            <a:off x="1850739" y="48600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8336139" y="2178980"/>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01554575"/>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1910" y="470555"/>
            <a:ext cx="6686549" cy="2160015"/>
          </a:xfrm>
        </p:spPr>
        <p:txBody>
          <a:bodyPr anchor="ctr">
            <a:normAutofit/>
          </a:bodyPr>
          <a:lstStyle>
            <a:lvl1pPr algn="l">
              <a:defRPr sz="36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11/19/2023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938553229"/>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EC1A6A-5C3B-4EB8-BA22-B1FFCC23A6EB}"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298500195"/>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470554"/>
            <a:ext cx="1655701" cy="3962863"/>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1909" y="470554"/>
            <a:ext cx="4857750" cy="39628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EC1A6A-5C3B-4EB8-BA22-B1FFCC23A6EB}"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59767490"/>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59"/>
        <p:cNvGrpSpPr/>
        <p:nvPr/>
      </p:nvGrpSpPr>
      <p:grpSpPr>
        <a:xfrm>
          <a:off x="0" y="0"/>
          <a:ext cx="0" cy="0"/>
          <a:chOff x="0" y="0"/>
          <a:chExt cx="0" cy="0"/>
        </a:xfrm>
      </p:grpSpPr>
      <p:sp>
        <p:nvSpPr>
          <p:cNvPr id="61" name="Google Shape;61;p15"/>
          <p:cNvSpPr txBox="1">
            <a:spLocks noGrp="1"/>
          </p:cNvSpPr>
          <p:nvPr>
            <p:ph type="title"/>
          </p:nvPr>
        </p:nvSpPr>
        <p:spPr>
          <a:xfrm>
            <a:off x="311700" y="1007587"/>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62" name="Google Shape;62;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63" name="Google Shape;63;p15"/>
          <p:cNvSpPr txBox="1">
            <a:spLocks noGrp="1"/>
          </p:cNvSpPr>
          <p:nvPr>
            <p:ph type="body" idx="1"/>
          </p:nvPr>
        </p:nvSpPr>
        <p:spPr>
          <a:xfrm>
            <a:off x="311700" y="1803575"/>
            <a:ext cx="3999900" cy="2765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66" name="Google Shape;66;p15"/>
          <p:cNvSpPr txBox="1">
            <a:spLocks noGrp="1"/>
          </p:cNvSpPr>
          <p:nvPr>
            <p:ph type="body" idx="2"/>
          </p:nvPr>
        </p:nvSpPr>
        <p:spPr>
          <a:xfrm>
            <a:off x="4832400" y="1803475"/>
            <a:ext cx="3999900" cy="2765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Tree>
    <p:extLst>
      <p:ext uri="{BB962C8B-B14F-4D97-AF65-F5344CB8AC3E}">
        <p14:creationId xmlns:p14="http://schemas.microsoft.com/office/powerpoint/2010/main" val="34949071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Section header">
  <p:cSld name="1_Section header">
    <p:spTree>
      <p:nvGrpSpPr>
        <p:cNvPr id="1" name="Shape 75"/>
        <p:cNvGrpSpPr/>
        <p:nvPr/>
      </p:nvGrpSpPr>
      <p:grpSpPr>
        <a:xfrm>
          <a:off x="0" y="0"/>
          <a:ext cx="0" cy="0"/>
          <a:chOff x="0" y="0"/>
          <a:chExt cx="0" cy="0"/>
        </a:xfrm>
      </p:grpSpPr>
      <p:sp>
        <p:nvSpPr>
          <p:cNvPr id="77" name="Google Shape;77;p17"/>
          <p:cNvSpPr txBox="1">
            <a:spLocks noGrp="1"/>
          </p:cNvSpPr>
          <p:nvPr>
            <p:ph type="title"/>
          </p:nvPr>
        </p:nvSpPr>
        <p:spPr>
          <a:xfrm>
            <a:off x="345567" y="1608983"/>
            <a:ext cx="3847127" cy="1838643"/>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Tree>
    <p:extLst>
      <p:ext uri="{BB962C8B-B14F-4D97-AF65-F5344CB8AC3E}">
        <p14:creationId xmlns:p14="http://schemas.microsoft.com/office/powerpoint/2010/main" val="4070828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171450"/>
            <a:ext cx="2138637" cy="4978971"/>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589"/>
            <a:ext cx="1767506" cy="514052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468082"/>
            <a:ext cx="6683765" cy="960668"/>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1909" y="1600200"/>
            <a:ext cx="6686550" cy="29146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1210" y="4597828"/>
            <a:ext cx="859712" cy="277797"/>
          </a:xfrm>
          <a:prstGeom prst="rect">
            <a:avLst/>
          </a:prstGeom>
        </p:spPr>
        <p:txBody>
          <a:bodyPr vert="horz" lIns="91440" tIns="45720" rIns="91440" bIns="45720" rtlCol="0" anchor="ctr"/>
          <a:lstStyle>
            <a:lvl1pPr algn="r">
              <a:defRPr sz="675">
                <a:solidFill>
                  <a:schemeClr val="tx1">
                    <a:tint val="75000"/>
                  </a:schemeClr>
                </a:solidFill>
              </a:defRPr>
            </a:lvl1pPr>
          </a:lstStyle>
          <a:p>
            <a:fld id="{B61BEF0D-F0BB-DE4B-95CE-6DB70DBA9567}" type="datetimeFigureOut">
              <a:rPr lang="en-US" dirty="0"/>
              <a:pPr/>
              <a:t>11/19/2023</a:t>
            </a:fld>
            <a:endParaRPr lang="en-US" dirty="0"/>
          </a:p>
        </p:txBody>
      </p:sp>
      <p:sp>
        <p:nvSpPr>
          <p:cNvPr id="5" name="Footer Placeholder 4"/>
          <p:cNvSpPr>
            <a:spLocks noGrp="1"/>
          </p:cNvSpPr>
          <p:nvPr>
            <p:ph type="ftr" sz="quarter" idx="3"/>
          </p:nvPr>
        </p:nvSpPr>
        <p:spPr>
          <a:xfrm>
            <a:off x="1941910" y="4601856"/>
            <a:ext cx="571499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98860" y="590837"/>
            <a:ext cx="584825" cy="273844"/>
          </a:xfrm>
          <a:prstGeom prst="rect">
            <a:avLst/>
          </a:prstGeom>
        </p:spPr>
        <p:txBody>
          <a:bodyPr vert="horz" lIns="91440" tIns="45720" rIns="91440" bIns="45720" rtlCol="0" anchor="ctr"/>
          <a:lstStyle>
            <a:lvl1pPr algn="r">
              <a:defRPr sz="1500">
                <a:solidFill>
                  <a:srgbClr val="FEFFFF"/>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670076128"/>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 id="2147483717" r:id="rId18"/>
  </p:sldLayoutIdLst>
  <p:hf sldNum="0" hdr="0" ftr="0" dt="0"/>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u-RU" sz="3600" b="1" dirty="0" smtClean="0">
                <a:latin typeface="Cambria" panose="02040503050406030204" pitchFamily="18" charset="0"/>
                <a:ea typeface="Cambria" panose="02040503050406030204" pitchFamily="18" charset="0"/>
              </a:rPr>
              <a:t>Кәсіби </a:t>
            </a:r>
            <a:r>
              <a:rPr lang="ru-RU" sz="3600" b="1" dirty="0">
                <a:latin typeface="Cambria" panose="02040503050406030204" pitchFamily="18" charset="0"/>
                <a:ea typeface="Cambria" panose="02040503050406030204" pitchFamily="18" charset="0"/>
              </a:rPr>
              <a:t>қазақ тілін оқытудағы маңызды сұрақтар</a:t>
            </a:r>
            <a:endParaRPr lang="en-US" sz="3600" b="1" dirty="0">
              <a:latin typeface="Cambria" panose="02040503050406030204" pitchFamily="18" charset="0"/>
              <a:ea typeface="Cambria" panose="02040503050406030204" pitchFamily="18" charset="0"/>
            </a:endParaRPr>
          </a:p>
        </p:txBody>
      </p:sp>
      <p:sp>
        <p:nvSpPr>
          <p:cNvPr id="3" name="Subtitle 2"/>
          <p:cNvSpPr>
            <a:spLocks noGrp="1"/>
          </p:cNvSpPr>
          <p:nvPr>
            <p:ph type="subTitle" idx="1"/>
          </p:nvPr>
        </p:nvSpPr>
        <p:spPr/>
        <p:txBody>
          <a:bodyPr/>
          <a:lstStyle/>
          <a:p>
            <a:r>
              <a:rPr lang="ru-RU" sz="1400" dirty="0">
                <a:latin typeface="Cambria" panose="02040503050406030204" pitchFamily="18" charset="0"/>
                <a:ea typeface="Cambria" panose="02040503050406030204" pitchFamily="18" charset="0"/>
              </a:rPr>
              <a:t>ЗЕЙНЕХАН КҮЗЕКОВА, </a:t>
            </a:r>
            <a:r>
              <a:rPr lang="en-US" sz="1400" dirty="0">
                <a:latin typeface="Cambria" panose="02040503050406030204" pitchFamily="18" charset="0"/>
                <a:ea typeface="Cambria" panose="02040503050406030204" pitchFamily="18" charset="0"/>
              </a:rPr>
              <a:t/>
            </a:r>
            <a:br>
              <a:rPr lang="en-US" sz="1400" dirty="0">
                <a:latin typeface="Cambria" panose="02040503050406030204" pitchFamily="18" charset="0"/>
                <a:ea typeface="Cambria" panose="02040503050406030204" pitchFamily="18" charset="0"/>
              </a:rPr>
            </a:br>
            <a:r>
              <a:rPr lang="ru-RU" sz="1400" dirty="0">
                <a:latin typeface="Cambria" panose="02040503050406030204" pitchFamily="18" charset="0"/>
                <a:ea typeface="Cambria" panose="02040503050406030204" pitchFamily="18" charset="0"/>
              </a:rPr>
              <a:t>Назарбаев Университеті Қазақ тілі және түркітану кафедрасы, филология ғылымдарының докторы, профессор </a:t>
            </a:r>
            <a:endParaRPr lang="en-US" sz="1400" dirty="0"/>
          </a:p>
        </p:txBody>
      </p:sp>
    </p:spTree>
    <p:extLst>
      <p:ext uri="{BB962C8B-B14F-4D97-AF65-F5344CB8AC3E}">
        <p14:creationId xmlns:p14="http://schemas.microsoft.com/office/powerpoint/2010/main" val="1260064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6854" y="852755"/>
            <a:ext cx="8763855" cy="4048017"/>
          </a:xfrm>
        </p:spPr>
        <p:txBody>
          <a:bodyPr/>
          <a:lstStyle/>
          <a:p>
            <a:pPr lvl="0"/>
            <a:r>
              <a:rPr lang="kk-KZ" dirty="0">
                <a:latin typeface="Times New Roman" panose="02020603050405020304" pitchFamily="18" charset="0"/>
                <a:cs typeface="Times New Roman" panose="02020603050405020304" pitchFamily="18" charset="0"/>
              </a:rPr>
              <a:t>Функционалды шет тілі. </a:t>
            </a:r>
            <a:r>
              <a:rPr lang="kk-KZ" sz="2400" dirty="0" smtClean="0">
                <a:latin typeface="Times New Roman" panose="02020603050405020304" pitchFamily="18" charset="0"/>
                <a:cs typeface="Times New Roman" panose="02020603050405020304" pitchFamily="18" charset="0"/>
              </a:rPr>
              <a:t>Осы термин француз тілінде де, ағылшын тілінде де, орыс тілінде де, қазақ тілі әдістемелік әдебиеттерде, ғылыми әдебиеттерде де қолданылады. Бұл терминді түсіну әрқалай. Францияда «функционалды француз тілі» туралы хх ғасырдың ортасында шет тілі ретінде жаратылыстану, техникалық және басқа профильді оқыту барысында айтыла бастады. </a:t>
            </a:r>
            <a:r>
              <a:rPr lang="ru-RU" dirty="0"/>
              <a:t/>
            </a:r>
            <a:br>
              <a:rPr lang="ru-RU" dirty="0"/>
            </a:br>
            <a:endParaRPr lang="ru-RU" dirty="0"/>
          </a:p>
        </p:txBody>
      </p:sp>
    </p:spTree>
    <p:extLst>
      <p:ext uri="{BB962C8B-B14F-4D97-AF65-F5344CB8AC3E}">
        <p14:creationId xmlns:p14="http://schemas.microsoft.com/office/powerpoint/2010/main" val="525399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2612" y="625151"/>
            <a:ext cx="8354148" cy="4296170"/>
          </a:xfrm>
        </p:spPr>
        <p:txBody>
          <a:bodyPr/>
          <a:lstStyle/>
          <a:p>
            <a:r>
              <a:rPr lang="kk-KZ" sz="2400" dirty="0">
                <a:latin typeface="Times New Roman" panose="02020603050405020304" pitchFamily="18" charset="0"/>
                <a:cs typeface="Times New Roman" panose="02020603050405020304" pitchFamily="18" charset="0"/>
              </a:rPr>
              <a:t>Англияда  « функционалды ағылшын тілі» - жаңа бағыт; білім беру талаптарында « функционалдық» кең түрде ұғынылуы керек: </a:t>
            </a:r>
            <a:r>
              <a:rPr lang="kk-KZ" sz="2400" dirty="0" smtClean="0">
                <a:latin typeface="Times New Roman" panose="02020603050405020304" pitchFamily="18" charset="0"/>
                <a:cs typeface="Times New Roman" panose="02020603050405020304" pitchFamily="18" charset="0"/>
              </a:rPr>
              <a:t/>
            </a:r>
            <a:br>
              <a:rPr lang="kk-KZ" sz="2400" dirty="0" smtClean="0">
                <a:latin typeface="Times New Roman" panose="02020603050405020304" pitchFamily="18" charset="0"/>
                <a:cs typeface="Times New Roman" panose="02020603050405020304" pitchFamily="18" charset="0"/>
              </a:rPr>
            </a:br>
            <a:r>
              <a:rPr lang="kk-KZ" sz="2400" dirty="0" smtClean="0">
                <a:latin typeface="Times New Roman" panose="02020603050405020304" pitchFamily="18" charset="0"/>
                <a:cs typeface="Times New Roman" panose="02020603050405020304" pitchFamily="18" charset="0"/>
              </a:rPr>
              <a:t>тіл </a:t>
            </a:r>
            <a:r>
              <a:rPr lang="kk-KZ" sz="2400" dirty="0">
                <a:latin typeface="Times New Roman" panose="02020603050405020304" pitchFamily="18" charset="0"/>
                <a:cs typeface="Times New Roman" panose="02020603050405020304" pitchFamily="18" charset="0"/>
              </a:rPr>
              <a:t>үйренушілердің күнделікті қатысым жағдаяттары үшін, </a:t>
            </a:r>
            <a:r>
              <a:rPr lang="kk-KZ" sz="2400" dirty="0" smtClean="0">
                <a:latin typeface="Times New Roman" panose="02020603050405020304" pitchFamily="18" charset="0"/>
                <a:cs typeface="Times New Roman" panose="02020603050405020304" pitchFamily="18" charset="0"/>
              </a:rPr>
              <a:t/>
            </a:r>
            <a:br>
              <a:rPr lang="kk-KZ" sz="2400" dirty="0" smtClean="0">
                <a:latin typeface="Times New Roman" panose="02020603050405020304" pitchFamily="18" charset="0"/>
                <a:cs typeface="Times New Roman" panose="02020603050405020304" pitchFamily="18" charset="0"/>
              </a:rPr>
            </a:br>
            <a:r>
              <a:rPr lang="kk-KZ" sz="2400" dirty="0" smtClean="0">
                <a:latin typeface="Times New Roman" panose="02020603050405020304" pitchFamily="18" charset="0"/>
                <a:cs typeface="Times New Roman" panose="02020603050405020304" pitchFamily="18" charset="0"/>
              </a:rPr>
              <a:t>қоғамдағы </a:t>
            </a:r>
            <a:r>
              <a:rPr lang="kk-KZ" sz="2400" dirty="0">
                <a:latin typeface="Times New Roman" panose="02020603050405020304" pitchFamily="18" charset="0"/>
                <a:cs typeface="Times New Roman" panose="02020603050405020304" pitchFamily="18" charset="0"/>
              </a:rPr>
              <a:t>белсенді қатысымы үшін</a:t>
            </a:r>
            <a:r>
              <a:rPr lang="kk-KZ" sz="2400" dirty="0" smtClean="0">
                <a:latin typeface="Times New Roman" panose="02020603050405020304" pitchFamily="18" charset="0"/>
                <a:cs typeface="Times New Roman" panose="02020603050405020304" pitchFamily="18" charset="0"/>
              </a:rPr>
              <a:t>,</a:t>
            </a:r>
            <a:br>
              <a:rPr lang="kk-KZ" sz="2400" dirty="0" smtClean="0">
                <a:latin typeface="Times New Roman" panose="02020603050405020304" pitchFamily="18" charset="0"/>
                <a:cs typeface="Times New Roman" panose="02020603050405020304" pitchFamily="18" charset="0"/>
              </a:rPr>
            </a:br>
            <a:r>
              <a:rPr lang="kk-KZ" sz="2400" dirty="0" smtClean="0">
                <a:latin typeface="Times New Roman" panose="02020603050405020304" pitchFamily="18" charset="0"/>
                <a:cs typeface="Times New Roman" panose="02020603050405020304" pitchFamily="18" charset="0"/>
              </a:rPr>
              <a:t> </a:t>
            </a:r>
            <a:r>
              <a:rPr lang="kk-KZ" sz="2400" dirty="0">
                <a:latin typeface="Times New Roman" panose="02020603050405020304" pitchFamily="18" charset="0"/>
                <a:cs typeface="Times New Roman" panose="02020603050405020304" pitchFamily="18" charset="0"/>
              </a:rPr>
              <a:t>кәсіби іс әрекеттері, </a:t>
            </a:r>
            <a:r>
              <a:rPr lang="kk-KZ" sz="2400" dirty="0" smtClean="0">
                <a:latin typeface="Times New Roman" panose="02020603050405020304" pitchFamily="18" charset="0"/>
                <a:cs typeface="Times New Roman" panose="02020603050405020304" pitchFamily="18" charset="0"/>
              </a:rPr>
              <a:t/>
            </a:r>
            <a:br>
              <a:rPr lang="kk-KZ" sz="2400" dirty="0" smtClean="0">
                <a:latin typeface="Times New Roman" panose="02020603050405020304" pitchFamily="18" charset="0"/>
                <a:cs typeface="Times New Roman" panose="02020603050405020304" pitchFamily="18" charset="0"/>
              </a:rPr>
            </a:br>
            <a:r>
              <a:rPr lang="kk-KZ" sz="2400" dirty="0" smtClean="0">
                <a:latin typeface="Times New Roman" panose="02020603050405020304" pitchFamily="18" charset="0"/>
                <a:cs typeface="Times New Roman" panose="02020603050405020304" pitchFamily="18" charset="0"/>
              </a:rPr>
              <a:t>және </a:t>
            </a:r>
            <a:r>
              <a:rPr lang="kk-KZ" sz="2400" dirty="0">
                <a:latin typeface="Times New Roman" panose="02020603050405020304" pitchFamily="18" charset="0"/>
                <a:cs typeface="Times New Roman" panose="02020603050405020304" pitchFamily="18" charset="0"/>
              </a:rPr>
              <a:t>оқу үшін қажет білік дағдыларын </a:t>
            </a:r>
            <a:r>
              <a:rPr lang="kk-KZ" sz="2400" dirty="0" smtClean="0">
                <a:latin typeface="Times New Roman" panose="02020603050405020304" pitchFamily="18" charset="0"/>
                <a:cs typeface="Times New Roman" panose="02020603050405020304" pitchFamily="18" charset="0"/>
              </a:rPr>
              <a:t>дамыту</a:t>
            </a:r>
            <a:r>
              <a:rPr lang="en-US" sz="2400" dirty="0" smtClean="0">
                <a:latin typeface="Times New Roman" panose="02020603050405020304" pitchFamily="18" charset="0"/>
                <a:cs typeface="Times New Roman" panose="02020603050405020304" pitchFamily="18" charset="0"/>
              </a:rPr>
              <a:t> </a:t>
            </a:r>
            <a:r>
              <a:rPr lang="kk-KZ" sz="2400" dirty="0" smtClean="0">
                <a:latin typeface="Times New Roman" panose="02020603050405020304" pitchFamily="18" charset="0"/>
                <a:cs typeface="Times New Roman" panose="02020603050405020304" pitchFamily="18" charset="0"/>
              </a:rPr>
              <a:t>үшін</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9937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5566" y="625033"/>
            <a:ext cx="7149041" cy="3782580"/>
          </a:xfrm>
        </p:spPr>
        <p:txBody>
          <a:bodyPr/>
          <a:lstStyle/>
          <a:p>
            <a:r>
              <a:rPr lang="kk-KZ" sz="2400" dirty="0">
                <a:latin typeface="Times New Roman" panose="02020603050405020304" pitchFamily="18" charset="0"/>
                <a:cs typeface="Times New Roman" panose="02020603050405020304" pitchFamily="18" charset="0"/>
              </a:rPr>
              <a:t>Ағылшын / американ  әдістемелік дәстүрінде тілді арнайы мақсатта </a:t>
            </a:r>
            <a:r>
              <a:rPr lang="kk-KZ" sz="2400" dirty="0" smtClean="0">
                <a:latin typeface="Times New Roman" panose="02020603050405020304" pitchFamily="18" charset="0"/>
                <a:cs typeface="Times New Roman" panose="02020603050405020304" pitchFamily="18" charset="0"/>
              </a:rPr>
              <a:t>меңгерту </a:t>
            </a:r>
            <a:r>
              <a:rPr lang="kk-KZ" sz="2400" dirty="0">
                <a:latin typeface="Times New Roman" panose="02020603050405020304" pitchFamily="18" charset="0"/>
                <a:cs typeface="Times New Roman" panose="02020603050405020304" pitchFamily="18" charset="0"/>
              </a:rPr>
              <a:t>термині </a:t>
            </a:r>
            <a:r>
              <a:rPr lang="kk-KZ" sz="2400" b="1" dirty="0">
                <a:latin typeface="Times New Roman" panose="02020603050405020304" pitchFamily="18" charset="0"/>
                <a:cs typeface="Times New Roman" panose="02020603050405020304" pitchFamily="18" charset="0"/>
              </a:rPr>
              <a:t>оқыту түрінің түсінігін білдіреді</a:t>
            </a:r>
            <a:r>
              <a:rPr lang="kk-KZ" sz="2400" dirty="0">
                <a:latin typeface="Times New Roman" panose="02020603050405020304" pitchFamily="18" charset="0"/>
                <a:cs typeface="Times New Roman" panose="02020603050405020304" pitchFamily="18" charset="0"/>
              </a:rPr>
              <a:t>, оған мынадай жекелеген оқыту түрлері кіреді: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0637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0966" y="698643"/>
            <a:ext cx="7387119" cy="4058291"/>
          </a:xfrm>
        </p:spPr>
        <p:txBody>
          <a:bodyPr/>
          <a:lstStyle/>
          <a:p>
            <a:r>
              <a:rPr lang="kk-KZ" sz="2400" b="1" dirty="0">
                <a:latin typeface="Times New Roman" panose="02020603050405020304" pitchFamily="18" charset="0"/>
                <a:cs typeface="Times New Roman" panose="02020603050405020304" pitchFamily="18" charset="0"/>
              </a:rPr>
              <a:t>English as a restricted language</a:t>
            </a:r>
            <a:r>
              <a:rPr lang="kk-KZ" sz="2400" b="1" dirty="0" smtClean="0">
                <a:latin typeface="Times New Roman" panose="02020603050405020304" pitchFamily="18" charset="0"/>
                <a:cs typeface="Times New Roman" panose="02020603050405020304" pitchFamily="18" charset="0"/>
              </a:rPr>
              <a:t>;</a:t>
            </a:r>
            <a:br>
              <a:rPr lang="kk-KZ" sz="2400" b="1" dirty="0" smtClean="0">
                <a:latin typeface="Times New Roman" panose="02020603050405020304" pitchFamily="18" charset="0"/>
                <a:cs typeface="Times New Roman" panose="02020603050405020304" pitchFamily="18" charset="0"/>
              </a:rPr>
            </a:br>
            <a:r>
              <a:rPr lang="kk-KZ" sz="2400" b="1" dirty="0" smtClean="0">
                <a:latin typeface="Times New Roman" panose="02020603050405020304" pitchFamily="18" charset="0"/>
                <a:cs typeface="Times New Roman" panose="02020603050405020304" pitchFamily="18" charset="0"/>
              </a:rPr>
              <a:t> </a:t>
            </a:r>
            <a:r>
              <a:rPr lang="kk-KZ" sz="2400" b="1" dirty="0">
                <a:latin typeface="Times New Roman" panose="02020603050405020304" pitchFamily="18" charset="0"/>
                <a:cs typeface="Times New Roman" panose="02020603050405020304" pitchFamily="18" charset="0"/>
              </a:rPr>
              <a:t>«Академиялық және кәсіби ағылшын тілі»</a:t>
            </a:r>
            <a:r>
              <a:rPr lang="kk-KZ" sz="2400" dirty="0">
                <a:latin typeface="Times New Roman" panose="02020603050405020304" pitchFamily="18" charset="0"/>
                <a:cs typeface="Times New Roman" panose="02020603050405020304" pitchFamily="18" charset="0"/>
              </a:rPr>
              <a:t> – </a:t>
            </a:r>
            <a:r>
              <a:rPr lang="kk-KZ" sz="2400" dirty="0">
                <a:solidFill>
                  <a:srgbClr val="7030A0"/>
                </a:solidFill>
                <a:latin typeface="Times New Roman" panose="02020603050405020304" pitchFamily="18" charset="0"/>
                <a:cs typeface="Times New Roman" panose="02020603050405020304" pitchFamily="18" charset="0"/>
              </a:rPr>
              <a:t>English for Academic and Occupational Purposes; </a:t>
            </a:r>
            <a:r>
              <a:rPr lang="kk-KZ" sz="2400" dirty="0">
                <a:latin typeface="Times New Roman" panose="02020603050405020304" pitchFamily="18" charset="0"/>
                <a:cs typeface="Times New Roman" panose="02020603050405020304" pitchFamily="18" charset="0"/>
              </a:rPr>
              <a:t>– English with specific topics (EST</a:t>
            </a:r>
            <a:r>
              <a:rPr lang="kk-KZ" sz="2400" dirty="0" smtClean="0">
                <a:solidFill>
                  <a:schemeClr val="tx1"/>
                </a:solidFill>
                <a:latin typeface="Times New Roman" panose="02020603050405020304" pitchFamily="18" charset="0"/>
                <a:cs typeface="Times New Roman" panose="02020603050405020304" pitchFamily="18" charset="0"/>
              </a:rPr>
              <a:t>);</a:t>
            </a:r>
            <a:r>
              <a:rPr lang="kk-KZ" sz="2400" dirty="0" smtClean="0">
                <a:solidFill>
                  <a:srgbClr val="FFC000"/>
                </a:solidFill>
                <a:latin typeface="Times New Roman" panose="02020603050405020304" pitchFamily="18" charset="0"/>
                <a:cs typeface="Times New Roman" panose="02020603050405020304" pitchFamily="18" charset="0"/>
              </a:rPr>
              <a:t/>
            </a:r>
            <a:br>
              <a:rPr lang="kk-KZ" sz="2400" dirty="0" smtClean="0">
                <a:solidFill>
                  <a:srgbClr val="FFC000"/>
                </a:solidFill>
                <a:latin typeface="Times New Roman" panose="02020603050405020304" pitchFamily="18" charset="0"/>
                <a:cs typeface="Times New Roman" panose="02020603050405020304" pitchFamily="18" charset="0"/>
              </a:rPr>
            </a:br>
            <a:r>
              <a:rPr lang="kk-KZ" sz="2400" dirty="0" smtClean="0">
                <a:solidFill>
                  <a:srgbClr val="7030A0"/>
                </a:solidFill>
                <a:latin typeface="Times New Roman" panose="02020603050405020304" pitchFamily="18" charset="0"/>
                <a:cs typeface="Times New Roman" panose="02020603050405020304" pitchFamily="18" charset="0"/>
              </a:rPr>
              <a:t>English </a:t>
            </a:r>
            <a:r>
              <a:rPr lang="kk-KZ" sz="2400" dirty="0">
                <a:solidFill>
                  <a:srgbClr val="7030A0"/>
                </a:solidFill>
                <a:latin typeface="Times New Roman" panose="02020603050405020304" pitchFamily="18" charset="0"/>
                <a:cs typeface="Times New Roman" panose="02020603050405020304" pitchFamily="18" charset="0"/>
              </a:rPr>
              <a:t>for Specific Purposes (ESP)  </a:t>
            </a:r>
            <a:r>
              <a:rPr lang="kk-KZ" sz="2400" dirty="0">
                <a:latin typeface="Times New Roman" panose="02020603050405020304" pitchFamily="18" charset="0"/>
                <a:cs typeface="Times New Roman" panose="02020603050405020304" pitchFamily="18" charset="0"/>
              </a:rPr>
              <a:t>Арнайы мақсаттағы ағылшын тілі (ESP) деген бар. </a:t>
            </a:r>
            <a:r>
              <a:rPr lang="kk-KZ" sz="1800" dirty="0">
                <a:latin typeface="Times New Roman" panose="02020603050405020304" pitchFamily="18" charset="0"/>
                <a:cs typeface="Times New Roman" panose="02020603050405020304" pitchFamily="18" charset="0"/>
              </a:rPr>
              <a:t>(</a:t>
            </a:r>
            <a:r>
              <a:rPr lang="kk-KZ" sz="1800" dirty="0">
                <a:solidFill>
                  <a:schemeClr val="tx1"/>
                </a:solidFill>
                <a:latin typeface="Times New Roman" panose="02020603050405020304" pitchFamily="18" charset="0"/>
                <a:cs typeface="Times New Roman" panose="02020603050405020304" pitchFamily="18" charset="0"/>
              </a:rPr>
              <a:t>Gatehouse, </a:t>
            </a:r>
            <a:r>
              <a:rPr lang="kk-KZ" sz="1800" dirty="0">
                <a:latin typeface="Times New Roman" panose="02020603050405020304" pitchFamily="18" charset="0"/>
                <a:cs typeface="Times New Roman" panose="02020603050405020304" pitchFamily="18" charset="0"/>
              </a:rPr>
              <a:t>K. Key </a:t>
            </a:r>
            <a:r>
              <a:rPr lang="kk-KZ" sz="1800" i="1" dirty="0">
                <a:latin typeface="Times New Roman" panose="02020603050405020304" pitchFamily="18" charset="0"/>
                <a:cs typeface="Times New Roman" panose="02020603050405020304" pitchFamily="18" charset="0"/>
              </a:rPr>
              <a:t>Issues in English for Specific Purposes (ESP) Curriculum Development </a:t>
            </a:r>
            <a:r>
              <a:rPr lang="kk-KZ" sz="1800" dirty="0">
                <a:latin typeface="Times New Roman" panose="02020603050405020304" pitchFamily="18" charset="0"/>
                <a:cs typeface="Times New Roman" panose="02020603050405020304" pitchFamily="18" charset="0"/>
              </a:rPr>
              <a:t>// International Teaching English as a Second Language Journal)</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2658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8773" y="791111"/>
            <a:ext cx="5959012" cy="2537716"/>
          </a:xfrm>
        </p:spPr>
        <p:txBody>
          <a:bodyPr/>
          <a:lstStyle/>
          <a:p>
            <a:r>
              <a:rPr lang="kk-KZ" sz="2400" dirty="0">
                <a:solidFill>
                  <a:srgbClr val="7030A0"/>
                </a:solidFill>
                <a:latin typeface="Times New Roman" panose="02020603050405020304" pitchFamily="18" charset="0"/>
                <a:cs typeface="Times New Roman" panose="02020603050405020304" pitchFamily="18" charset="0"/>
              </a:rPr>
              <a:t>Арнайы мақсатта оқыту тіліне (ESP)  төмендегі сипаттар тән деп айтуға болады:</a:t>
            </a:r>
            <a:endParaRPr lang="ru-RU" sz="2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1577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7211" y="468775"/>
            <a:ext cx="7776089" cy="4247064"/>
          </a:xfrm>
        </p:spPr>
        <p:txBody>
          <a:bodyPr/>
          <a:lstStyle/>
          <a:p>
            <a:pPr marL="285750" lvl="0" indent="-285750">
              <a:buFont typeface="Wingdings" panose="05000000000000000000" pitchFamily="2" charset="2"/>
              <a:buChar char="§"/>
            </a:pPr>
            <a:r>
              <a:rPr lang="kk-KZ" sz="1800" dirty="0">
                <a:latin typeface="Times New Roman" panose="02020603050405020304" pitchFamily="18" charset="0"/>
                <a:cs typeface="Times New Roman" panose="02020603050405020304" pitchFamily="18" charset="0"/>
              </a:rPr>
              <a:t>тіл үйренушілердің ерекше </a:t>
            </a:r>
            <a:r>
              <a:rPr lang="kk-KZ" sz="1800" dirty="0" smtClean="0">
                <a:latin typeface="Times New Roman" panose="02020603050405020304" pitchFamily="18" charset="0"/>
                <a:cs typeface="Times New Roman" panose="02020603050405020304" pitchFamily="18" charset="0"/>
              </a:rPr>
              <a:t>қажеттіліктері, талаптары бойынша оқытылады;</a:t>
            </a: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kk-KZ" sz="1800" dirty="0" smtClean="0">
                <a:latin typeface="Times New Roman" panose="02020603050405020304" pitchFamily="18" charset="0"/>
                <a:cs typeface="Times New Roman" panose="02020603050405020304" pitchFamily="18" charset="0"/>
              </a:rPr>
              <a:t>оқытылатын пәннің</a:t>
            </a:r>
            <a:r>
              <a:rPr lang="kk-KZ"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a:t>
            </a:r>
            <a:r>
              <a:rPr lang="kk-KZ" sz="1800" dirty="0" smtClean="0">
                <a:latin typeface="Times New Roman" panose="02020603050405020304" pitchFamily="18" charset="0"/>
                <a:cs typeface="Times New Roman" panose="02020603050405020304" pitchFamily="18" charset="0"/>
              </a:rPr>
              <a:t>математика , химия, биология, дипломатия, бизнес т.б. , немесе </a:t>
            </a:r>
            <a:r>
              <a:rPr lang="kk-KZ" sz="1800" b="1" dirty="0" smtClean="0">
                <a:latin typeface="Times New Roman" panose="02020603050405020304" pitchFamily="18" charset="0"/>
                <a:cs typeface="Times New Roman" panose="02020603050405020304" pitchFamily="18" charset="0"/>
              </a:rPr>
              <a:t>мамандық  </a:t>
            </a:r>
            <a:r>
              <a:rPr lang="kk-KZ" sz="1800" b="1" dirty="0">
                <a:latin typeface="Times New Roman" panose="02020603050405020304" pitchFamily="18" charset="0"/>
                <a:cs typeface="Times New Roman" panose="02020603050405020304" pitchFamily="18" charset="0"/>
              </a:rPr>
              <a:t>негізін қалайтын </a:t>
            </a:r>
            <a:r>
              <a:rPr lang="kk-KZ" sz="1800" dirty="0">
                <a:latin typeface="Times New Roman" panose="02020603050405020304" pitchFamily="18" charset="0"/>
                <a:cs typeface="Times New Roman" panose="02020603050405020304" pitchFamily="18" charset="0"/>
              </a:rPr>
              <a:t>әдіснама мен қызметті пайдаланады.</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kk-KZ" sz="1800" b="1" dirty="0">
                <a:latin typeface="Times New Roman" panose="02020603050405020304" pitchFamily="18" charset="0"/>
                <a:cs typeface="Times New Roman" panose="02020603050405020304" pitchFamily="18" charset="0"/>
              </a:rPr>
              <a:t>Белгілі бір қызмет түріне тән тілдік , дикурстық біліктілікті дамытуға бағытталады;  </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kk-KZ" sz="1800" dirty="0">
                <a:solidFill>
                  <a:srgbClr val="7030A0"/>
                </a:solidFill>
                <a:latin typeface="Times New Roman" panose="02020603050405020304" pitchFamily="18" charset="0"/>
                <a:cs typeface="Times New Roman" panose="02020603050405020304" pitchFamily="18" charset="0"/>
              </a:rPr>
              <a:t>ересек аудиторияға – студенттерге немесе жұмыс істейтіндерге арналған;</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kk-KZ" sz="1800" dirty="0">
                <a:latin typeface="Times New Roman" panose="02020603050405020304" pitchFamily="18" charset="0"/>
                <a:cs typeface="Times New Roman" panose="02020603050405020304" pitchFamily="18" charset="0"/>
              </a:rPr>
              <a:t>арнайы пәндер үшін  </a:t>
            </a:r>
            <a:r>
              <a:rPr lang="kk-KZ" sz="1800" b="1" dirty="0">
                <a:solidFill>
                  <a:srgbClr val="7030A0"/>
                </a:solidFill>
                <a:latin typeface="Times New Roman" panose="02020603050405020304" pitchFamily="18" charset="0"/>
                <a:cs typeface="Times New Roman" panose="02020603050405020304" pitchFamily="18" charset="0"/>
              </a:rPr>
              <a:t>оқыту түріне</a:t>
            </a:r>
            <a:r>
              <a:rPr lang="kk-KZ" sz="1800" dirty="0">
                <a:solidFill>
                  <a:srgbClr val="7030A0"/>
                </a:solidFill>
                <a:latin typeface="Times New Roman" panose="02020603050405020304" pitchFamily="18" charset="0"/>
                <a:cs typeface="Times New Roman" panose="02020603050405020304" pitchFamily="18" charset="0"/>
              </a:rPr>
              <a:t> </a:t>
            </a:r>
            <a:r>
              <a:rPr lang="kk-KZ" sz="1800" dirty="0">
                <a:latin typeface="Times New Roman" panose="02020603050405020304" pitchFamily="18" charset="0"/>
                <a:cs typeface="Times New Roman" panose="02020603050405020304" pitchFamily="18" charset="0"/>
              </a:rPr>
              <a:t>жатқызуға болады немесе соған </a:t>
            </a:r>
            <a:r>
              <a:rPr lang="kk-KZ" sz="1800" b="1" dirty="0">
                <a:solidFill>
                  <a:srgbClr val="7030A0"/>
                </a:solidFill>
                <a:latin typeface="Times New Roman" panose="02020603050405020304" pitchFamily="18" charset="0"/>
                <a:cs typeface="Times New Roman" panose="02020603050405020304" pitchFamily="18" charset="0"/>
              </a:rPr>
              <a:t>айрықша әзірленеді</a:t>
            </a:r>
            <a:r>
              <a:rPr lang="kk-KZ" sz="1800" dirty="0">
                <a:solidFill>
                  <a:srgbClr val="7030A0"/>
                </a:solidFill>
                <a:latin typeface="Times New Roman" panose="02020603050405020304" pitchFamily="18" charset="0"/>
                <a:cs typeface="Times New Roman" panose="02020603050405020304" pitchFamily="18" charset="0"/>
              </a:rPr>
              <a:t>; </a:t>
            </a:r>
            <a:r>
              <a:rPr lang="kk-KZ" sz="1800" dirty="0">
                <a:latin typeface="Times New Roman" panose="02020603050405020304" pitchFamily="18" charset="0"/>
                <a:cs typeface="Times New Roman" panose="02020603050405020304" pitchFamily="18" charset="0"/>
              </a:rPr>
              <a:t>қажет болған жағдайда жалпы оқыту әдісінен бөлек </a:t>
            </a:r>
            <a:r>
              <a:rPr lang="kk-KZ" sz="2000" dirty="0">
                <a:latin typeface="Times New Roman" panose="02020603050405020304" pitchFamily="18" charset="0"/>
                <a:cs typeface="Times New Roman" panose="02020603050405020304" pitchFamily="18" charset="0"/>
              </a:rPr>
              <a:t>әдісті де пайдаланады. </a:t>
            </a:r>
            <a:r>
              <a:rPr lang="ru-RU" sz="2400" dirty="0"/>
              <a:t/>
            </a:r>
            <a:br>
              <a:rPr lang="ru-RU" sz="2400" dirty="0"/>
            </a:br>
            <a:endParaRPr lang="ru-RU" sz="2400" dirty="0"/>
          </a:p>
        </p:txBody>
      </p:sp>
    </p:spTree>
    <p:extLst>
      <p:ext uri="{BB962C8B-B14F-4D97-AF65-F5344CB8AC3E}">
        <p14:creationId xmlns:p14="http://schemas.microsoft.com/office/powerpoint/2010/main" val="3179981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5567" y="893852"/>
            <a:ext cx="6723053" cy="3760341"/>
          </a:xfrm>
        </p:spPr>
        <p:txBody>
          <a:bodyPr/>
          <a:lstStyle/>
          <a:p>
            <a:pPr lvl="0"/>
            <a:r>
              <a:rPr lang="kk-KZ" sz="2400" dirty="0">
                <a:solidFill>
                  <a:srgbClr val="7030A0"/>
                </a:solidFill>
                <a:latin typeface="Times New Roman" panose="02020603050405020304" pitchFamily="18" charset="0"/>
                <a:cs typeface="Times New Roman" panose="02020603050405020304" pitchFamily="18" charset="0"/>
              </a:rPr>
              <a:t>Әдетте тілдік білімі бойынша орта немесе ортадан жоғары </a:t>
            </a:r>
            <a:r>
              <a:rPr lang="kk-KZ" sz="2400" dirty="0" smtClean="0">
                <a:solidFill>
                  <a:srgbClr val="7030A0"/>
                </a:solidFill>
                <a:latin typeface="Times New Roman" panose="02020603050405020304" pitchFamily="18" charset="0"/>
                <a:cs typeface="Times New Roman" panose="02020603050405020304" pitchFamily="18" charset="0"/>
              </a:rPr>
              <a:t>деңгей </a:t>
            </a:r>
            <a:r>
              <a:rPr lang="kk-KZ" sz="2400" dirty="0">
                <a:solidFill>
                  <a:srgbClr val="7030A0"/>
                </a:solidFill>
                <a:latin typeface="Times New Roman" panose="02020603050405020304" pitchFamily="18" charset="0"/>
                <a:cs typeface="Times New Roman" panose="02020603050405020304" pitchFamily="18" charset="0"/>
              </a:rPr>
              <a:t>талап етіледі</a:t>
            </a:r>
            <a:r>
              <a:rPr lang="kk-KZ" sz="2400" dirty="0" smtClean="0">
                <a:solidFill>
                  <a:srgbClr val="7030A0"/>
                </a:solidFill>
                <a:latin typeface="Times New Roman" panose="02020603050405020304" pitchFamily="18" charset="0"/>
                <a:cs typeface="Times New Roman" panose="02020603050405020304" pitchFamily="18" charset="0"/>
              </a:rPr>
              <a:t>;</a:t>
            </a:r>
            <a:br>
              <a:rPr lang="kk-KZ" sz="2400" dirty="0" smtClean="0">
                <a:solidFill>
                  <a:srgbClr val="7030A0"/>
                </a:solidFill>
                <a:latin typeface="Times New Roman" panose="02020603050405020304" pitchFamily="18" charset="0"/>
                <a:cs typeface="Times New Roman" panose="02020603050405020304" pitchFamily="18" charset="0"/>
              </a:rPr>
            </a:br>
            <a:r>
              <a:rPr lang="kk-KZ" sz="2400" dirty="0" smtClean="0">
                <a:solidFill>
                  <a:srgbClr val="7030A0"/>
                </a:solidFill>
                <a:latin typeface="Times New Roman" panose="02020603050405020304" pitchFamily="18" charset="0"/>
                <a:cs typeface="Times New Roman" panose="02020603050405020304" pitchFamily="18" charset="0"/>
              </a:rPr>
              <a:t> </a:t>
            </a:r>
            <a:r>
              <a:rPr lang="kk-KZ" sz="2400" dirty="0">
                <a:latin typeface="Times New Roman" panose="02020603050405020304" pitchFamily="18" charset="0"/>
                <a:cs typeface="Times New Roman" panose="02020603050405020304" pitchFamily="18" charset="0"/>
              </a:rPr>
              <a:t>көбінесе тілді білудің бастапқы деңгейі талап етіледі, </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 қажет жағдайда тілді жалпы меңгертуге арналған әдістемені пайдалануына болады.</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139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8225" y="811659"/>
            <a:ext cx="6390526" cy="4017196"/>
          </a:xfrm>
        </p:spPr>
        <p:txBody>
          <a:bodyPr/>
          <a:lstStyle/>
          <a:p>
            <a:r>
              <a:rPr lang="kk-KZ" sz="2400" dirty="0">
                <a:latin typeface="Times New Roman" panose="02020603050405020304" pitchFamily="18" charset="0"/>
                <a:cs typeface="Times New Roman" panose="02020603050405020304" pitchFamily="18" charset="0"/>
              </a:rPr>
              <a:t>Әрине , кәсіби тіл ұғымының пайда болу себептерін көптеп айтуға болады, </a:t>
            </a:r>
            <a:r>
              <a:rPr lang="kk-KZ" sz="2400" u="sng" dirty="0">
                <a:latin typeface="Times New Roman" panose="02020603050405020304" pitchFamily="18" charset="0"/>
                <a:cs typeface="Times New Roman" panose="02020603050405020304" pitchFamily="18" charset="0"/>
              </a:rPr>
              <a:t>негізгі үш себебін атауға </a:t>
            </a:r>
            <a:r>
              <a:rPr lang="kk-KZ" sz="2400" u="sng" dirty="0" smtClean="0">
                <a:latin typeface="Times New Roman" panose="02020603050405020304" pitchFamily="18" charset="0"/>
                <a:cs typeface="Times New Roman" panose="02020603050405020304" pitchFamily="18" charset="0"/>
              </a:rPr>
              <a:t>болады:</a:t>
            </a:r>
            <a:r>
              <a:rPr lang="kk-KZ" sz="2400" dirty="0" smtClean="0">
                <a:latin typeface="Times New Roman" panose="02020603050405020304" pitchFamily="18" charset="0"/>
                <a:cs typeface="Times New Roman" panose="02020603050405020304" pitchFamily="18" charset="0"/>
              </a:rPr>
              <a:t/>
            </a:r>
            <a:br>
              <a:rPr lang="kk-KZ" sz="2400" dirty="0" smtClean="0">
                <a:latin typeface="Times New Roman" panose="02020603050405020304" pitchFamily="18" charset="0"/>
                <a:cs typeface="Times New Roman" panose="02020603050405020304" pitchFamily="18" charset="0"/>
              </a:rPr>
            </a:br>
            <a:r>
              <a:rPr lang="kk-KZ" sz="2400" dirty="0" smtClean="0">
                <a:latin typeface="Times New Roman" panose="02020603050405020304" pitchFamily="18" charset="0"/>
                <a:cs typeface="Times New Roman" panose="02020603050405020304" pitchFamily="18" charset="0"/>
              </a:rPr>
              <a:t> </a:t>
            </a:r>
            <a:r>
              <a:rPr lang="kk-KZ" sz="2400" b="1" dirty="0" smtClean="0">
                <a:latin typeface="Times New Roman" panose="02020603050405020304" pitchFamily="18" charset="0"/>
                <a:cs typeface="Times New Roman" panose="02020603050405020304" pitchFamily="18" charset="0"/>
              </a:rPr>
              <a:t>жаңа </a:t>
            </a:r>
            <a:r>
              <a:rPr lang="kk-KZ" sz="2400" b="1" dirty="0">
                <a:latin typeface="Times New Roman" panose="02020603050405020304" pitchFamily="18" charset="0"/>
                <a:cs typeface="Times New Roman" panose="02020603050405020304" pitchFamily="18" charset="0"/>
              </a:rPr>
              <a:t>үрдісті әлемнің талап етуі, лингвистикадағы </a:t>
            </a:r>
            <a:r>
              <a:rPr lang="kk-KZ" sz="2400" b="1" dirty="0" smtClean="0">
                <a:latin typeface="Times New Roman" panose="02020603050405020304" pitchFamily="18" charset="0"/>
                <a:cs typeface="Times New Roman" panose="02020603050405020304" pitchFamily="18" charset="0"/>
              </a:rPr>
              <a:t>революция,  </a:t>
            </a:r>
            <a:r>
              <a:rPr lang="kk-KZ" sz="2400" b="1" dirty="0">
                <a:latin typeface="Times New Roman" panose="02020603050405020304" pitchFamily="18" charset="0"/>
                <a:cs typeface="Times New Roman" panose="02020603050405020304" pitchFamily="18" charset="0"/>
              </a:rPr>
              <a:t>тіл үйренушінің </a:t>
            </a:r>
            <a:r>
              <a:rPr lang="kk-KZ" sz="2400" b="1" dirty="0" smtClean="0">
                <a:latin typeface="Times New Roman" panose="02020603050405020304" pitchFamily="18" charset="0"/>
                <a:cs typeface="Times New Roman" panose="02020603050405020304" pitchFamily="18" charset="0"/>
              </a:rPr>
              <a:t>талабы, сұранысы  </a:t>
            </a:r>
            <a:r>
              <a:rPr lang="kk-KZ" sz="2400" dirty="0">
                <a:latin typeface="Times New Roman" panose="02020603050405020304" pitchFamily="18" charset="0"/>
                <a:cs typeface="Times New Roman" panose="02020603050405020304" pitchFamily="18" charset="0"/>
              </a:rPr>
              <a:t>(</a:t>
            </a:r>
            <a:r>
              <a:rPr lang="kk-KZ" sz="2400" dirty="0">
                <a:solidFill>
                  <a:srgbClr val="FFC000"/>
                </a:solidFill>
                <a:latin typeface="Times New Roman" panose="02020603050405020304" pitchFamily="18" charset="0"/>
                <a:cs typeface="Times New Roman" panose="02020603050405020304" pitchFamily="18" charset="0"/>
              </a:rPr>
              <a:t>Hutchinson</a:t>
            </a:r>
            <a:r>
              <a:rPr lang="kk-KZ" sz="2400" dirty="0">
                <a:latin typeface="Times New Roman" panose="02020603050405020304" pitchFamily="18" charset="0"/>
                <a:cs typeface="Times New Roman" panose="02020603050405020304" pitchFamily="18" charset="0"/>
              </a:rPr>
              <a:t> &amp; (Waters</a:t>
            </a:r>
            <a:r>
              <a:rPr lang="kk-KZ" dirty="0">
                <a:latin typeface="Times New Roman" panose="02020603050405020304" pitchFamily="18" charset="0"/>
                <a:cs typeface="Times New Roman" panose="02020603050405020304" pitchFamily="18" charset="0"/>
              </a:rPr>
              <a:t>, </a:t>
            </a:r>
            <a:r>
              <a:rPr lang="kk-KZ" sz="2400" dirty="0">
                <a:latin typeface="Times New Roman" panose="02020603050405020304" pitchFamily="18" charset="0"/>
                <a:cs typeface="Times New Roman" panose="02020603050405020304" pitchFamily="18" charset="0"/>
              </a:rPr>
              <a:t>1987</a:t>
            </a:r>
            <a:r>
              <a:rPr lang="kk-KZ" dirty="0" smtClean="0">
                <a:latin typeface="Times New Roman" panose="02020603050405020304" pitchFamily="18" charset="0"/>
                <a:cs typeface="Times New Roman" panose="02020603050405020304" pitchFamily="18" charset="0"/>
              </a:rPr>
              <a:t>).</a:t>
            </a:r>
            <a:r>
              <a:rPr lang="kk-KZ" sz="2400" dirty="0" smtClean="0">
                <a:latin typeface="Times New Roman" panose="02020603050405020304" pitchFamily="18" charset="0"/>
                <a:cs typeface="Times New Roman" panose="02020603050405020304" pitchFamily="18" charset="0"/>
              </a:rPr>
              <a:t>және басқа зерттеушілер</a:t>
            </a:r>
            <a:r>
              <a:rPr lang="kk-KZ"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4672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1240" y="949124"/>
            <a:ext cx="7119666" cy="3335200"/>
          </a:xfrm>
        </p:spPr>
        <p:txBody>
          <a:bodyPr/>
          <a:lstStyle/>
          <a:p>
            <a:r>
              <a:rPr lang="ru-RU" sz="3200" dirty="0"/>
              <a:t> </a:t>
            </a:r>
            <a:r>
              <a:rPr lang="kk-KZ" sz="3200" dirty="0">
                <a:latin typeface="Times New Roman" panose="02020603050405020304" pitchFamily="18" charset="0"/>
                <a:cs typeface="Times New Roman" panose="02020603050405020304" pitchFamily="18" charset="0"/>
              </a:rPr>
              <a:t>Кәсіби тілді оқытуға қатысты оқу бағдарламасын дайындауға қатысты </a:t>
            </a:r>
            <a:r>
              <a:rPr lang="kk-KZ" sz="3200" b="1" dirty="0">
                <a:latin typeface="Times New Roman" panose="02020603050405020304" pitchFamily="18" charset="0"/>
                <a:cs typeface="Times New Roman" panose="02020603050405020304" pitchFamily="18" charset="0"/>
              </a:rPr>
              <a:t>негізгі мәселелер</a:t>
            </a:r>
            <a:r>
              <a:rPr lang="kk-KZ" sz="3200" dirty="0">
                <a:latin typeface="Times New Roman" panose="02020603050405020304" pitchFamily="18" charset="0"/>
                <a:cs typeface="Times New Roman" panose="02020603050405020304" pitchFamily="18" charset="0"/>
              </a:rPr>
              <a:t>: </a:t>
            </a:r>
            <a:r>
              <a:rPr lang="kk-KZ" sz="2400" dirty="0" smtClean="0"/>
              <a:t/>
            </a:r>
            <a:br>
              <a:rPr lang="kk-KZ" sz="2400" dirty="0" smtClean="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943805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2611" y="883577"/>
            <a:ext cx="7171362" cy="3821987"/>
          </a:xfrm>
        </p:spPr>
        <p:txBody>
          <a:bodyPr/>
          <a:lstStyle/>
          <a:p>
            <a:r>
              <a:rPr lang="kk-KZ" sz="2800" dirty="0">
                <a:latin typeface="Times New Roman" panose="02020603050405020304" pitchFamily="18" charset="0"/>
                <a:cs typeface="Times New Roman" panose="02020603050405020304" pitchFamily="18" charset="0"/>
              </a:rPr>
              <a:t>а) кәсіби жағдаятта табысты қатысымға жеткізетін </a:t>
            </a:r>
            <a:r>
              <a:rPr lang="kk-KZ" sz="2800" dirty="0">
                <a:solidFill>
                  <a:srgbClr val="7030A0"/>
                </a:solidFill>
                <a:latin typeface="Times New Roman" panose="02020603050405020304" pitchFamily="18" charset="0"/>
                <a:cs typeface="Times New Roman" panose="02020603050405020304" pitchFamily="18" charset="0"/>
              </a:rPr>
              <a:t>қажетті  білік дағдылар , біліктілік;</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kk-KZ" sz="2800" dirty="0">
                <a:latin typeface="Times New Roman" panose="02020603050405020304" pitchFamily="18" charset="0"/>
                <a:cs typeface="Times New Roman" panose="02020603050405020304" pitchFamily="18" charset="0"/>
              </a:rPr>
              <a:t> б) жалпыға арналған тілді меңгерумен салыстырғанда  </a:t>
            </a:r>
            <a:r>
              <a:rPr lang="kk-KZ" sz="2800" dirty="0">
                <a:solidFill>
                  <a:srgbClr val="7030A0"/>
                </a:solidFill>
                <a:latin typeface="Times New Roman" panose="02020603050405020304" pitchFamily="18" charset="0"/>
                <a:cs typeface="Times New Roman" panose="02020603050405020304" pitchFamily="18" charset="0"/>
              </a:rPr>
              <a:t>ұсынылған мазмұн тілін меңгеру; </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kk-KZ" sz="2800" dirty="0">
                <a:latin typeface="Times New Roman" panose="02020603050405020304" pitchFamily="18" charset="0"/>
                <a:cs typeface="Times New Roman" panose="02020603050405020304" pitchFamily="18" charset="0"/>
              </a:rPr>
              <a:t>с</a:t>
            </a:r>
            <a:r>
              <a:rPr lang="kk-KZ" sz="2800" dirty="0">
                <a:solidFill>
                  <a:schemeClr val="tx1"/>
                </a:solidFill>
                <a:latin typeface="Times New Roman" panose="02020603050405020304" pitchFamily="18" charset="0"/>
                <a:cs typeface="Times New Roman" panose="02020603050405020304" pitchFamily="18" charset="0"/>
              </a:rPr>
              <a:t>)</a:t>
            </a:r>
            <a:r>
              <a:rPr lang="kk-KZ" sz="2800" dirty="0">
                <a:solidFill>
                  <a:srgbClr val="FFC000"/>
                </a:solidFill>
                <a:latin typeface="Times New Roman" panose="02020603050405020304" pitchFamily="18" charset="0"/>
                <a:cs typeface="Times New Roman" panose="02020603050405020304" pitchFamily="18" charset="0"/>
              </a:rPr>
              <a:t> </a:t>
            </a:r>
            <a:r>
              <a:rPr lang="kk-KZ" sz="2800" b="1" dirty="0">
                <a:solidFill>
                  <a:srgbClr val="7030A0"/>
                </a:solidFill>
                <a:latin typeface="Times New Roman" panose="02020603050405020304" pitchFamily="18" charset="0"/>
                <a:cs typeface="Times New Roman" panose="02020603050405020304" pitchFamily="18" charset="0"/>
              </a:rPr>
              <a:t>материалды дайындау</a:t>
            </a:r>
            <a:r>
              <a:rPr lang="kk-KZ" sz="2800" dirty="0">
                <a:solidFill>
                  <a:srgbClr val="7030A0"/>
                </a:solidFill>
                <a:latin typeface="Times New Roman" panose="02020603050405020304" pitchFamily="18" charset="0"/>
                <a:cs typeface="Times New Roman" panose="02020603050405020304" pitchFamily="18" charset="0"/>
              </a:rPr>
              <a:t>.</a:t>
            </a:r>
            <a:endParaRPr lang="ru-RU" sz="28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2684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7990DC2D-F1DC-D640-A279-4B13A25FBE7B}"/>
              </a:ext>
            </a:extLst>
          </p:cNvPr>
          <p:cNvSpPr>
            <a:spLocks noGrp="1"/>
          </p:cNvSpPr>
          <p:nvPr>
            <p:ph type="body" idx="1"/>
          </p:nvPr>
        </p:nvSpPr>
        <p:spPr>
          <a:xfrm>
            <a:off x="312638" y="520861"/>
            <a:ext cx="8368376" cy="4397053"/>
          </a:xfrm>
        </p:spPr>
        <p:txBody>
          <a:bodyPr/>
          <a:lstStyle/>
          <a:p>
            <a:r>
              <a:rPr lang="kk-KZ" sz="2000" b="1" dirty="0" smtClean="0">
                <a:solidFill>
                  <a:srgbClr val="7030A0"/>
                </a:solidFill>
                <a:latin typeface="Times New Roman" panose="02020603050405020304" pitchFamily="18" charset="0"/>
                <a:cs typeface="Times New Roman" panose="02020603050405020304" pitchFamily="18" charset="0"/>
              </a:rPr>
              <a:t>Кәсіби  </a:t>
            </a:r>
            <a:r>
              <a:rPr lang="kk-KZ" sz="2000" b="1" dirty="0">
                <a:solidFill>
                  <a:srgbClr val="7030A0"/>
                </a:solidFill>
                <a:latin typeface="Times New Roman" panose="02020603050405020304" pitchFamily="18" charset="0"/>
                <a:cs typeface="Times New Roman" panose="02020603050405020304" pitchFamily="18" charset="0"/>
              </a:rPr>
              <a:t>қазақ тілін </a:t>
            </a:r>
            <a:r>
              <a:rPr lang="kk-KZ" sz="2000" b="1" dirty="0" smtClean="0">
                <a:solidFill>
                  <a:srgbClr val="7030A0"/>
                </a:solidFill>
                <a:latin typeface="Times New Roman" panose="02020603050405020304" pitchFamily="18" charset="0"/>
                <a:cs typeface="Times New Roman" panose="02020603050405020304" pitchFamily="18" charset="0"/>
              </a:rPr>
              <a:t>оқытудағы </a:t>
            </a:r>
            <a:r>
              <a:rPr lang="kk-KZ" sz="2000" b="1" dirty="0">
                <a:solidFill>
                  <a:srgbClr val="7030A0"/>
                </a:solidFill>
                <a:latin typeface="Times New Roman" panose="02020603050405020304" pitchFamily="18" charset="0"/>
                <a:cs typeface="Times New Roman" panose="02020603050405020304" pitchFamily="18" charset="0"/>
              </a:rPr>
              <a:t>өзекті мәсселелер</a:t>
            </a:r>
          </a:p>
          <a:p>
            <a:r>
              <a:rPr lang="kk-KZ" sz="2000" dirty="0">
                <a:solidFill>
                  <a:srgbClr val="7030A0"/>
                </a:solidFill>
                <a:latin typeface="Times New Roman" panose="02020603050405020304" pitchFamily="18" charset="0"/>
                <a:cs typeface="Times New Roman" panose="02020603050405020304" pitchFamily="18" charset="0"/>
              </a:rPr>
              <a:t>  </a:t>
            </a:r>
            <a:r>
              <a:rPr lang="kk-KZ" sz="2000" b="1" dirty="0">
                <a:solidFill>
                  <a:srgbClr val="7030A0"/>
                </a:solidFill>
                <a:latin typeface="Times New Roman" panose="02020603050405020304" pitchFamily="18" charset="0"/>
                <a:cs typeface="Times New Roman" panose="02020603050405020304" pitchFamily="18" charset="0"/>
              </a:rPr>
              <a:t>талданысқа түсетін сұрақтар:</a:t>
            </a:r>
          </a:p>
          <a:p>
            <a:r>
              <a:rPr lang="kk-KZ" sz="2000" dirty="0">
                <a:solidFill>
                  <a:srgbClr val="7030A0"/>
                </a:solidFill>
                <a:latin typeface="Times New Roman" panose="02020603050405020304" pitchFamily="18" charset="0"/>
                <a:cs typeface="Times New Roman" panose="02020603050405020304" pitchFamily="18" charset="0"/>
              </a:rPr>
              <a:t>кәсібиі тіл дегеніміз не, бұл бағыт па, әлде пән бе</a:t>
            </a:r>
            <a:r>
              <a:rPr lang="kk-KZ" sz="2000" dirty="0" smtClean="0">
                <a:solidFill>
                  <a:srgbClr val="7030A0"/>
                </a:solidFill>
                <a:latin typeface="Times New Roman" panose="02020603050405020304" pitchFamily="18" charset="0"/>
                <a:cs typeface="Times New Roman" panose="02020603050405020304" pitchFamily="18" charset="0"/>
              </a:rPr>
              <a:t>;</a:t>
            </a:r>
          </a:p>
          <a:p>
            <a:r>
              <a:rPr lang="kk-KZ" sz="2000" dirty="0" smtClean="0">
                <a:solidFill>
                  <a:srgbClr val="7030A0"/>
                </a:solidFill>
                <a:latin typeface="Times New Roman" panose="02020603050405020304" pitchFamily="18" charset="0"/>
                <a:cs typeface="Times New Roman" panose="02020603050405020304" pitchFamily="18" charset="0"/>
              </a:rPr>
              <a:t> </a:t>
            </a:r>
            <a:r>
              <a:rPr lang="kk-KZ" sz="2000" dirty="0">
                <a:solidFill>
                  <a:srgbClr val="7030A0"/>
                </a:solidFill>
                <a:latin typeface="Times New Roman" panose="02020603050405020304" pitchFamily="18" charset="0"/>
                <a:cs typeface="Times New Roman" panose="02020603050405020304" pitchFamily="18" charset="0"/>
              </a:rPr>
              <a:t>оны оқытудың қандай әдістемелік амалдары бар; </a:t>
            </a:r>
          </a:p>
          <a:p>
            <a:r>
              <a:rPr lang="kk-KZ" sz="2000" dirty="0">
                <a:solidFill>
                  <a:srgbClr val="7030A0"/>
                </a:solidFill>
                <a:latin typeface="Times New Roman" panose="02020603050405020304" pitchFamily="18" charset="0"/>
                <a:cs typeface="Times New Roman" panose="02020603050405020304" pitchFamily="18" charset="0"/>
              </a:rPr>
              <a:t>оны үйрету барысында қандай сөйлеу әрекеті басым бағытта болады;</a:t>
            </a:r>
          </a:p>
          <a:p>
            <a:r>
              <a:rPr lang="kk-KZ" sz="2000" dirty="0">
                <a:solidFill>
                  <a:srgbClr val="7030A0"/>
                </a:solidFill>
                <a:latin typeface="Times New Roman" panose="02020603050405020304" pitchFamily="18" charset="0"/>
                <a:cs typeface="Times New Roman" panose="02020603050405020304" pitchFamily="18" charset="0"/>
              </a:rPr>
              <a:t> кәсіби қазақ тілін қай деңгейден бастап оқыту керек; </a:t>
            </a:r>
          </a:p>
          <a:p>
            <a:r>
              <a:rPr lang="kk-KZ" sz="2000" dirty="0">
                <a:solidFill>
                  <a:srgbClr val="7030A0"/>
                </a:solidFill>
                <a:latin typeface="Times New Roman" panose="02020603050405020304" pitchFamily="18" charset="0"/>
                <a:cs typeface="Times New Roman" panose="02020603050405020304" pitchFamily="18" charset="0"/>
              </a:rPr>
              <a:t> тілдік материалды жүйелеу және тағы басқа</a:t>
            </a:r>
            <a:r>
              <a:rPr lang="kk-KZ" sz="2000" dirty="0" smtClean="0">
                <a:solidFill>
                  <a:srgbClr val="7030A0"/>
                </a:solidFill>
                <a:latin typeface="Times New Roman" panose="02020603050405020304" pitchFamily="18" charset="0"/>
                <a:cs typeface="Times New Roman" panose="02020603050405020304" pitchFamily="18" charset="0"/>
              </a:rPr>
              <a:t>.</a:t>
            </a:r>
          </a:p>
          <a:p>
            <a:r>
              <a:rPr lang="kk-KZ" sz="2000" dirty="0" smtClean="0">
                <a:solidFill>
                  <a:srgbClr val="7030A0"/>
                </a:solidFill>
                <a:latin typeface="Times New Roman" panose="02020603050405020304" pitchFamily="18" charset="0"/>
                <a:cs typeface="Times New Roman" panose="02020603050405020304" pitchFamily="18" charset="0"/>
              </a:rPr>
              <a:t>Жоспарланған оқыту нәтижесі</a:t>
            </a:r>
          </a:p>
          <a:p>
            <a:r>
              <a:rPr lang="kk-KZ" sz="2000" dirty="0">
                <a:solidFill>
                  <a:schemeClr val="bg1"/>
                </a:solidFill>
              </a:rPr>
              <a:t> </a:t>
            </a:r>
          </a:p>
          <a:p>
            <a:pPr marL="114300" lvl="0" indent="0" algn="just">
              <a:buClr>
                <a:srgbClr val="000000"/>
              </a:buClr>
              <a:buNone/>
            </a:pPr>
            <a:endParaRPr lang="kk-KZ" sz="2000" dirty="0">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277860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1515" y="493160"/>
            <a:ext cx="7459038" cy="4263775"/>
          </a:xfrm>
        </p:spPr>
        <p:txBody>
          <a:bodyPr/>
          <a:lstStyle/>
          <a:p>
            <a:r>
              <a:rPr lang="kk-KZ" sz="2800" dirty="0">
                <a:latin typeface="Times New Roman" panose="02020603050405020304" pitchFamily="18" charset="0"/>
                <a:cs typeface="Times New Roman" panose="02020603050405020304" pitchFamily="18" charset="0"/>
              </a:rPr>
              <a:t>Егер бұрын ағылшын тілі өз тағдырын өзі шешсе,  </a:t>
            </a:r>
            <a:r>
              <a:rPr lang="kk-KZ" sz="2800" dirty="0">
                <a:solidFill>
                  <a:srgbClr val="7030A0"/>
                </a:solidFill>
                <a:latin typeface="Times New Roman" panose="02020603050405020304" pitchFamily="18" charset="0"/>
                <a:cs typeface="Times New Roman" panose="02020603050405020304" pitchFamily="18" charset="0"/>
              </a:rPr>
              <a:t>енді </a:t>
            </a:r>
            <a:r>
              <a:rPr lang="kk-KZ" sz="2800" dirty="0" smtClean="0">
                <a:solidFill>
                  <a:srgbClr val="7030A0"/>
                </a:solidFill>
                <a:latin typeface="Times New Roman" panose="02020603050405020304" pitchFamily="18" charset="0"/>
                <a:cs typeface="Times New Roman" panose="02020603050405020304" pitchFamily="18" charset="0"/>
              </a:rPr>
              <a:t>тіл үйренушілердің талаптары </a:t>
            </a:r>
            <a:r>
              <a:rPr lang="kk-KZ" sz="2800" dirty="0">
                <a:solidFill>
                  <a:srgbClr val="7030A0"/>
                </a:solidFill>
                <a:latin typeface="Times New Roman" panose="02020603050405020304" pitchFamily="18" charset="0"/>
                <a:cs typeface="Times New Roman" panose="02020603050405020304" pitchFamily="18" charset="0"/>
              </a:rPr>
              <a:t>мен </a:t>
            </a:r>
            <a:r>
              <a:rPr lang="kk-KZ" sz="2800" dirty="0" smtClean="0">
                <a:solidFill>
                  <a:srgbClr val="7030A0"/>
                </a:solidFill>
                <a:latin typeface="Times New Roman" panose="02020603050405020304" pitchFamily="18" charset="0"/>
                <a:cs typeface="Times New Roman" panose="02020603050405020304" pitchFamily="18" charset="0"/>
              </a:rPr>
              <a:t>мен </a:t>
            </a:r>
            <a:r>
              <a:rPr lang="kk-KZ" sz="2800" dirty="0">
                <a:solidFill>
                  <a:srgbClr val="7030A0"/>
                </a:solidFill>
                <a:latin typeface="Times New Roman" panose="02020603050405020304" pitchFamily="18" charset="0"/>
                <a:cs typeface="Times New Roman" panose="02020603050405020304" pitchFamily="18" charset="0"/>
              </a:rPr>
              <a:t>тілегіне де </a:t>
            </a:r>
            <a:r>
              <a:rPr lang="kk-KZ" sz="2800" dirty="0" smtClean="0">
                <a:solidFill>
                  <a:srgbClr val="7030A0"/>
                </a:solidFill>
                <a:latin typeface="Times New Roman" panose="02020603050405020304" pitchFamily="18" charset="0"/>
                <a:cs typeface="Times New Roman" panose="02020603050405020304" pitchFamily="18" charset="0"/>
              </a:rPr>
              <a:t> байланысты </a:t>
            </a:r>
            <a:r>
              <a:rPr lang="kk-KZ" sz="2800" dirty="0" smtClean="0">
                <a:latin typeface="Times New Roman" panose="02020603050405020304" pitchFamily="18" charset="0"/>
                <a:cs typeface="Times New Roman" panose="02020603050405020304" pitchFamily="18" charset="0"/>
              </a:rPr>
              <a:t>болды</a:t>
            </a:r>
            <a:r>
              <a:rPr lang="kk-KZ" sz="2800" dirty="0">
                <a:latin typeface="Times New Roman" panose="02020603050405020304" pitchFamily="18" charset="0"/>
                <a:cs typeface="Times New Roman" panose="02020603050405020304" pitchFamily="18" charset="0"/>
              </a:rPr>
              <a:t>. (</a:t>
            </a:r>
            <a:r>
              <a:rPr lang="kk-KZ" sz="2800" dirty="0">
                <a:solidFill>
                  <a:schemeClr val="tx1"/>
                </a:solidFill>
                <a:latin typeface="Times New Roman" panose="02020603050405020304" pitchFamily="18" charset="0"/>
                <a:cs typeface="Times New Roman" panose="02020603050405020304" pitchFamily="18" charset="0"/>
              </a:rPr>
              <a:t>Hutchinson</a:t>
            </a:r>
            <a:r>
              <a:rPr lang="kk-KZ" sz="2800" dirty="0">
                <a:solidFill>
                  <a:srgbClr val="FFC000"/>
                </a:solidFill>
                <a:latin typeface="Times New Roman" panose="02020603050405020304" pitchFamily="18" charset="0"/>
                <a:cs typeface="Times New Roman" panose="02020603050405020304" pitchFamily="18" charset="0"/>
              </a:rPr>
              <a:t> </a:t>
            </a:r>
            <a:r>
              <a:rPr lang="kk-KZ" sz="2800" dirty="0">
                <a:latin typeface="Times New Roman" panose="02020603050405020304" pitchFamily="18" charset="0"/>
                <a:cs typeface="Times New Roman" panose="02020603050405020304" pitchFamily="18" charset="0"/>
              </a:rPr>
              <a:t>&amp; Waters, 1987, </a:t>
            </a:r>
            <a:r>
              <a:rPr lang="en-US" sz="2800" dirty="0" smtClean="0">
                <a:latin typeface="Times New Roman" panose="02020603050405020304" pitchFamily="18" charset="0"/>
                <a:cs typeface="Times New Roman" panose="02020603050405020304" pitchFamily="18" charset="0"/>
              </a:rPr>
              <a:t>p.7</a:t>
            </a:r>
            <a:r>
              <a:rPr lang="kk-KZ" sz="2800" dirty="0" smtClean="0">
                <a:latin typeface="Times New Roman" panose="02020603050405020304" pitchFamily="18" charset="0"/>
                <a:cs typeface="Times New Roman" panose="02020603050405020304" pitchFamily="18" charset="0"/>
              </a:rPr>
              <a:t>).</a:t>
            </a:r>
            <a:br>
              <a:rPr lang="kk-KZ" sz="2800" dirty="0" smtClean="0">
                <a:latin typeface="Times New Roman" panose="02020603050405020304" pitchFamily="18" charset="0"/>
                <a:cs typeface="Times New Roman" panose="02020603050405020304" pitchFamily="18" charset="0"/>
              </a:rPr>
            </a:br>
            <a:r>
              <a:rPr lang="kk-KZ" sz="2800" u="sng" dirty="0" smtClean="0">
                <a:latin typeface="Times New Roman" panose="02020603050405020304" pitchFamily="18" charset="0"/>
                <a:cs typeface="Times New Roman" panose="02020603050405020304" pitchFamily="18" charset="0"/>
              </a:rPr>
              <a:t>Қазақ тілінде де тіл үйренушінің талаптары ескеріліп, кәсіби қазақ тілі өмірге келді</a:t>
            </a:r>
            <a:r>
              <a:rPr lang="kk-KZ" sz="2800" dirty="0" smtClean="0"/>
              <a:t/>
            </a:r>
            <a:br>
              <a:rPr lang="kk-KZ" sz="2800" dirty="0" smtClean="0"/>
            </a:br>
            <a:r>
              <a:rPr lang="kk-KZ" sz="2800" dirty="0"/>
              <a:t> </a:t>
            </a:r>
            <a:endParaRPr lang="ru-RU" sz="2800" dirty="0"/>
          </a:p>
        </p:txBody>
      </p:sp>
    </p:spTree>
    <p:extLst>
      <p:ext uri="{BB962C8B-B14F-4D97-AF65-F5344CB8AC3E}">
        <p14:creationId xmlns:p14="http://schemas.microsoft.com/office/powerpoint/2010/main" val="2851721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7904" y="601885"/>
            <a:ext cx="6947134" cy="3990664"/>
          </a:xfrm>
        </p:spPr>
        <p:txBody>
          <a:bodyPr/>
          <a:lstStyle/>
          <a:p>
            <a:r>
              <a:rPr lang="kk-KZ" sz="2400" dirty="0">
                <a:latin typeface="Times New Roman" panose="02020603050405020304" pitchFamily="18" charset="0"/>
                <a:cs typeface="Times New Roman" panose="02020603050405020304" pitchFamily="18" charset="0"/>
              </a:rPr>
              <a:t>Расында қазір мемлекеттік тілде сөйлеп, өз кәсібіне қатысты еркін сөйлегісі келетіндерде бұл талап бар.  Осылайша, </a:t>
            </a:r>
            <a:r>
              <a:rPr lang="kk-KZ" sz="2400" dirty="0">
                <a:solidFill>
                  <a:srgbClr val="7030A0"/>
                </a:solidFill>
                <a:latin typeface="Times New Roman" panose="02020603050405020304" pitchFamily="18" charset="0"/>
                <a:cs typeface="Times New Roman" panose="02020603050405020304" pitchFamily="18" charset="0"/>
              </a:rPr>
              <a:t>тіл үйренушілердің талабына назар аудару да </a:t>
            </a:r>
            <a:r>
              <a:rPr lang="kk-KZ" sz="2400" dirty="0">
                <a:latin typeface="Times New Roman" panose="02020603050405020304" pitchFamily="18" charset="0"/>
                <a:cs typeface="Times New Roman" panose="02020603050405020304" pitchFamily="18" charset="0"/>
              </a:rPr>
              <a:t>тілдік білімді тарату  үшін қолданып жүрген әдістер сияқты маңызды бола бастады</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7989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5566" y="625033"/>
            <a:ext cx="7646753" cy="3998338"/>
          </a:xfrm>
        </p:spPr>
        <p:txBody>
          <a:bodyPr/>
          <a:lstStyle/>
          <a:p>
            <a:r>
              <a:rPr lang="kk-KZ" dirty="0">
                <a:latin typeface="Times New Roman" panose="02020603050405020304" pitchFamily="18" charset="0"/>
                <a:cs typeface="Times New Roman" panose="02020603050405020304" pitchFamily="18" charset="0"/>
              </a:rPr>
              <a:t>Арнайы мақсатта  тілді оқыту  туралы  </a:t>
            </a:r>
            <a:r>
              <a:rPr lang="kk-KZ" dirty="0" smtClean="0">
                <a:latin typeface="Times New Roman" panose="02020603050405020304" pitchFamily="18" charset="0"/>
                <a:cs typeface="Times New Roman" panose="02020603050405020304" pitchFamily="18" charset="0"/>
              </a:rPr>
              <a:t>негізгі пайымдар;</a:t>
            </a:r>
            <a:br>
              <a:rPr lang="kk-KZ" dirty="0" smtClean="0">
                <a:latin typeface="Times New Roman" panose="02020603050405020304" pitchFamily="18" charset="0"/>
                <a:cs typeface="Times New Roman" panose="02020603050405020304" pitchFamily="18" charset="0"/>
              </a:rPr>
            </a:br>
            <a:r>
              <a:rPr lang="kk-KZ" dirty="0" smtClean="0">
                <a:latin typeface="Times New Roman" panose="02020603050405020304" pitchFamily="18" charset="0"/>
                <a:cs typeface="Times New Roman" panose="02020603050405020304" pitchFamily="18" charset="0"/>
              </a:rPr>
              <a:t> </a:t>
            </a:r>
            <a:r>
              <a:rPr lang="kk-KZ" dirty="0">
                <a:latin typeface="Times New Roman" panose="02020603050405020304" pitchFamily="18" charset="0"/>
                <a:cs typeface="Times New Roman" panose="02020603050405020304" pitchFamily="18" charset="0"/>
              </a:rPr>
              <a:t>кәсіби тілді оқыту сипаттамаларындағы айырмашылықтар</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3774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0966" y="770563"/>
            <a:ext cx="7376845" cy="4068566"/>
          </a:xfrm>
        </p:spPr>
        <p:txBody>
          <a:bodyPr/>
          <a:lstStyle/>
          <a:p>
            <a:r>
              <a:rPr lang="kk-KZ" sz="2000" b="1" dirty="0">
                <a:latin typeface="Times New Roman" panose="02020603050405020304" pitchFamily="18" charset="0"/>
                <a:cs typeface="Times New Roman" panose="02020603050405020304" pitchFamily="18" charset="0"/>
              </a:rPr>
              <a:t>Стревенстің (1988)  анықтамасы бойынша ,</a:t>
            </a:r>
            <a:r>
              <a:rPr lang="kk-KZ" sz="2000" dirty="0">
                <a:latin typeface="Times New Roman" panose="02020603050405020304" pitchFamily="18" charset="0"/>
                <a:cs typeface="Times New Roman" panose="02020603050405020304" pitchFamily="18" charset="0"/>
              </a:rPr>
              <a:t>  тілді кәсіби оқытудың абсолютті және өзгермелі сипаты бар. </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І. </a:t>
            </a:r>
            <a:r>
              <a:rPr lang="kk-KZ" sz="2000" u="sng" dirty="0">
                <a:latin typeface="Times New Roman" panose="02020603050405020304" pitchFamily="18" charset="0"/>
                <a:cs typeface="Times New Roman" panose="02020603050405020304" pitchFamily="18" charset="0"/>
              </a:rPr>
              <a:t>Абсолютті сипаттамасы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 Тілді арнайы кәсіби сипатта оқыту </a:t>
            </a:r>
            <a:r>
              <a:rPr lang="en-US" sz="2000" dirty="0" smtClean="0">
                <a:latin typeface="Times New Roman" panose="02020603050405020304" pitchFamily="18" charset="0"/>
                <a:cs typeface="Times New Roman" panose="02020603050405020304" pitchFamily="18" charset="0"/>
              </a:rPr>
              <a:t>- </a:t>
            </a:r>
            <a:r>
              <a:rPr lang="kk-KZ" sz="2000" dirty="0" smtClean="0">
                <a:latin typeface="Times New Roman" panose="02020603050405020304" pitchFamily="18" charset="0"/>
                <a:cs typeface="Times New Roman" panose="02020603050405020304" pitchFamily="18" charset="0"/>
              </a:rPr>
              <a:t> </a:t>
            </a:r>
            <a:r>
              <a:rPr lang="kk-KZ" sz="2000" dirty="0">
                <a:latin typeface="Times New Roman" panose="02020603050405020304" pitchFamily="18" charset="0"/>
                <a:cs typeface="Times New Roman" panose="02020603050405020304" pitchFamily="18" charset="0"/>
              </a:rPr>
              <a:t>атап айтқанда:</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kk-KZ" sz="2000" u="sng" dirty="0">
                <a:latin typeface="Times New Roman" panose="02020603050405020304" pitchFamily="18" charset="0"/>
                <a:cs typeface="Times New Roman" panose="02020603050405020304" pitchFamily="18" charset="0"/>
              </a:rPr>
              <a:t>Тіл үйренушінің нақты талабына сәйкес дайындалған;</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kk-KZ" sz="2000" u="sng" dirty="0">
                <a:latin typeface="Times New Roman" panose="02020603050405020304" pitchFamily="18" charset="0"/>
                <a:cs typeface="Times New Roman" panose="02020603050405020304" pitchFamily="18" charset="0"/>
              </a:rPr>
              <a:t>Мазмұны ( тақырыптары, мәтіндері) нақты пәндерге, мамандыққа , қызмет түрлеріне қатысты;</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kk-KZ" sz="2000" u="sng" dirty="0">
                <a:latin typeface="Times New Roman" panose="02020603050405020304" pitchFamily="18" charset="0"/>
                <a:cs typeface="Times New Roman" panose="02020603050405020304" pitchFamily="18" charset="0"/>
              </a:rPr>
              <a:t>Синтаксисі, лексикасы, дискурсы, осы дискурстың талдауы да кәсіп, мамандыққа  қатысты, сол мамандық тіліне қатысты</a:t>
            </a:r>
            <a:r>
              <a:rPr lang="kk-KZ" sz="2400" u="sng"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 </a:t>
            </a:r>
            <a:r>
              <a:rPr lang="kk-KZ" sz="1800" dirty="0">
                <a:latin typeface="Times New Roman" panose="02020603050405020304" pitchFamily="18" charset="0"/>
                <a:cs typeface="Times New Roman" panose="02020603050405020304" pitchFamily="18" charset="0"/>
              </a:rPr>
              <a:t>Жалпы ағылшын тілінен де айырмашылығы бар </a:t>
            </a:r>
            <a:r>
              <a:rPr lang="kk-KZ" sz="1800" dirty="0" smtClean="0">
                <a:latin typeface="Times New Roman" panose="02020603050405020304" pitchFamily="18" charset="0"/>
                <a:cs typeface="Times New Roman" panose="02020603050405020304" pitchFamily="18" charset="0"/>
              </a:rPr>
              <a:t>(Стревенс </a:t>
            </a:r>
            <a:r>
              <a:rPr lang="kk-KZ" sz="1800" b="1" dirty="0" smtClean="0">
                <a:latin typeface="Times New Roman" panose="02020603050405020304" pitchFamily="18" charset="0"/>
                <a:cs typeface="Times New Roman" panose="02020603050405020304" pitchFamily="18" charset="0"/>
              </a:rPr>
              <a:t>, 1988</a:t>
            </a:r>
            <a:r>
              <a:rPr lang="kk-KZ" sz="1800" b="1" dirty="0">
                <a:latin typeface="Times New Roman" panose="02020603050405020304" pitchFamily="18" charset="0"/>
                <a:cs typeface="Times New Roman" panose="02020603050405020304" pitchFamily="18" charset="0"/>
              </a:rPr>
              <a:t>) </a:t>
            </a:r>
            <a:r>
              <a:rPr lang="kk-KZ" sz="1800" dirty="0" smtClean="0">
                <a:latin typeface="Times New Roman" panose="02020603050405020304" pitchFamily="18" charset="0"/>
                <a:cs typeface="Times New Roman" panose="02020603050405020304" pitchFamily="18" charset="0"/>
              </a:rPr>
              <a:t>  </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5073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8499" y="708917"/>
            <a:ext cx="8311792" cy="4058292"/>
          </a:xfrm>
        </p:spPr>
        <p:txBody>
          <a:bodyPr/>
          <a:lstStyle/>
          <a:p>
            <a:r>
              <a:rPr lang="kk-KZ" sz="2000" b="1" dirty="0">
                <a:solidFill>
                  <a:srgbClr val="7030A0"/>
                </a:solidFill>
              </a:rPr>
              <a:t>ІІ өзгермелі сипаттамасы</a:t>
            </a:r>
            <a:r>
              <a:rPr lang="ru-RU" sz="2000" dirty="0"/>
              <a:t/>
            </a:r>
            <a:br>
              <a:rPr lang="ru-RU" sz="2000" dirty="0"/>
            </a:br>
            <a:r>
              <a:rPr lang="kk-KZ" sz="2000" dirty="0">
                <a:latin typeface="Times New Roman" panose="02020603050405020304" pitchFamily="18" charset="0"/>
                <a:cs typeface="Times New Roman" panose="02020603050405020304" pitchFamily="18" charset="0"/>
              </a:rPr>
              <a:t>Арнайы мақсаттағы тілді оқыту нақты пәнге қатысты болуы немесе арнайы болуы мүмкін.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Нақты оқыту жағдаятында Арнайы мақсаттағы тілді оқыту жалпы тілді оқытудың әдіснамасын, әдістерін пайдалана алады;</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Арнайы мақсаттағы тілді оқыту жоғары оқу орындарында немесе ересектерге, кәсіби жұмыс  жағдаятына дайындалады, орта мектеп оқушыларына да мүмкін;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kk-KZ" sz="2000" dirty="0">
                <a:solidFill>
                  <a:srgbClr val="7030A0"/>
                </a:solidFill>
                <a:latin typeface="Times New Roman" panose="02020603050405020304" pitchFamily="18" charset="0"/>
                <a:cs typeface="Times New Roman" panose="02020603050405020304" pitchFamily="18" charset="0"/>
              </a:rPr>
              <a:t>Арнайы мақсаттағы тілді оқыту курсы әдетте орта деңгейден жоғары деңгейге дейінгі студенттерге арналған;</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Арнайы мақсаттағы тілді оқыту курстарында тілдік жүйенің  базалық білімі беріледі, </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6690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9869" y="839165"/>
            <a:ext cx="7477766" cy="3753383"/>
          </a:xfrm>
        </p:spPr>
        <p:txBody>
          <a:bodyPr/>
          <a:lstStyle/>
          <a:p>
            <a:r>
              <a:rPr lang="kk-KZ" sz="2400" dirty="0" smtClean="0">
                <a:latin typeface="Times New Roman" panose="02020603050405020304" pitchFamily="18" charset="0"/>
                <a:cs typeface="Times New Roman" panose="02020603050405020304" pitchFamily="18" charset="0"/>
              </a:rPr>
              <a:t>ESP-дің </a:t>
            </a:r>
            <a:r>
              <a:rPr lang="kk-KZ" sz="2400" dirty="0">
                <a:latin typeface="Times New Roman" panose="02020603050405020304" pitchFamily="18" charset="0"/>
                <a:cs typeface="Times New Roman" panose="02020603050405020304" pitchFamily="18" charset="0"/>
              </a:rPr>
              <a:t>кеңірек анықтамасына қатысты Хатчинсон және Уотерс (1987 ж.): </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kk-KZ" sz="2400" dirty="0" smtClean="0">
                <a:solidFill>
                  <a:srgbClr val="7030A0"/>
                </a:solidFill>
                <a:latin typeface="Times New Roman" panose="02020603050405020304" pitchFamily="18" charset="0"/>
                <a:cs typeface="Times New Roman" panose="02020603050405020304" pitchFamily="18" charset="0"/>
              </a:rPr>
              <a:t>« </a:t>
            </a:r>
            <a:r>
              <a:rPr lang="kk-KZ" sz="2400" dirty="0">
                <a:solidFill>
                  <a:srgbClr val="7030A0"/>
                </a:solidFill>
                <a:latin typeface="Times New Roman" panose="02020603050405020304" pitchFamily="18" charset="0"/>
                <a:cs typeface="Times New Roman" panose="02020603050405020304" pitchFamily="18" charset="0"/>
              </a:rPr>
              <a:t>арнайы мақсаттағы тілді оқыту  - бұл тіл үйретуге деген көзқарас, мұнда мазмұн мен әдіске қатысты барлық шешімдер  тіл үйренушінің  </a:t>
            </a:r>
            <a:r>
              <a:rPr lang="kk-KZ" sz="2400" b="1" dirty="0">
                <a:solidFill>
                  <a:srgbClr val="7030A0"/>
                </a:solidFill>
                <a:latin typeface="Times New Roman" panose="02020603050405020304" pitchFamily="18" charset="0"/>
                <a:cs typeface="Times New Roman" panose="02020603050405020304" pitchFamily="18" charset="0"/>
              </a:rPr>
              <a:t>білім алуына негізделеді</a:t>
            </a:r>
            <a:r>
              <a:rPr lang="kk-KZ" sz="2400" dirty="0" smtClean="0">
                <a:solidFill>
                  <a:srgbClr val="7030A0"/>
                </a:solidFill>
                <a:latin typeface="Times New Roman" panose="02020603050405020304" pitchFamily="18" charset="0"/>
                <a:cs typeface="Times New Roman" panose="02020603050405020304" pitchFamily="18" charset="0"/>
              </a:rPr>
              <a:t>»</a:t>
            </a:r>
            <a:r>
              <a:rPr lang="ru-RU" sz="2400" dirty="0"/>
              <a:t/>
            </a:r>
            <a:br>
              <a:rPr lang="ru-RU" sz="2400" dirty="0"/>
            </a:br>
            <a:endParaRPr lang="ru-RU" sz="2400" dirty="0"/>
          </a:p>
        </p:txBody>
      </p:sp>
    </p:spTree>
    <p:extLst>
      <p:ext uri="{BB962C8B-B14F-4D97-AF65-F5344CB8AC3E}">
        <p14:creationId xmlns:p14="http://schemas.microsoft.com/office/powerpoint/2010/main" val="879248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0143" y="914400"/>
            <a:ext cx="7366571" cy="3606229"/>
          </a:xfrm>
        </p:spPr>
        <p:txBody>
          <a:bodyPr/>
          <a:lstStyle/>
          <a:p>
            <a:r>
              <a:rPr lang="kk-KZ" sz="2000" b="1" dirty="0">
                <a:latin typeface="Times New Roman" panose="02020603050405020304" pitchFamily="18" charset="0"/>
                <a:cs typeface="Times New Roman" panose="02020603050405020304" pitchFamily="18" charset="0"/>
              </a:rPr>
              <a:t>Арнайы мақсаттағы тілді оқыту түрлері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Дэвид Картер (1983)  Арнайы мақсаттағы тілді оқыту курстарының үш түрін ажыратады:</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dirty="0">
                <a:solidFill>
                  <a:srgbClr val="7030A0"/>
                </a:solidFill>
                <a:latin typeface="Times New Roman" panose="02020603050405020304" pitchFamily="18" charset="0"/>
                <a:cs typeface="Times New Roman" panose="02020603050405020304" pitchFamily="18" charset="0"/>
              </a:rPr>
              <a:t>• «ограниченный английский язык» ( яғни қолданыс саласы шектеулі</a:t>
            </a:r>
            <a:r>
              <a:rPr lang="kk-KZ" sz="2400" b="1" dirty="0">
                <a:solidFill>
                  <a:srgbClr val="7030A0"/>
                </a:solidFill>
                <a:latin typeface="Times New Roman" panose="02020603050405020304" pitchFamily="18" charset="0"/>
                <a:cs typeface="Times New Roman" panose="02020603050405020304" pitchFamily="18" charset="0"/>
              </a:rPr>
              <a:t>)</a:t>
            </a:r>
            <a:r>
              <a:rPr lang="ru-RU" sz="2400" dirty="0">
                <a:solidFill>
                  <a:srgbClr val="7030A0"/>
                </a:solidFill>
                <a:latin typeface="Times New Roman" panose="02020603050405020304" pitchFamily="18" charset="0"/>
                <a:cs typeface="Times New Roman" panose="02020603050405020304" pitchFamily="18" charset="0"/>
              </a:rPr>
              <a:t/>
            </a:r>
            <a:br>
              <a:rPr lang="ru-RU" sz="2400" dirty="0">
                <a:solidFill>
                  <a:srgbClr val="7030A0"/>
                </a:solidFill>
                <a:latin typeface="Times New Roman" panose="02020603050405020304" pitchFamily="18" charset="0"/>
                <a:cs typeface="Times New Roman" panose="02020603050405020304" pitchFamily="18" charset="0"/>
              </a:rPr>
            </a:br>
            <a:r>
              <a:rPr lang="kk-KZ" sz="2400" dirty="0">
                <a:solidFill>
                  <a:srgbClr val="7030A0"/>
                </a:solidFill>
                <a:latin typeface="Times New Roman" panose="02020603050405020304" pitchFamily="18" charset="0"/>
                <a:cs typeface="Times New Roman" panose="02020603050405020304" pitchFamily="18" charset="0"/>
              </a:rPr>
              <a:t>• </a:t>
            </a:r>
            <a:r>
              <a:rPr lang="kk-KZ" sz="2400" b="1" dirty="0">
                <a:solidFill>
                  <a:srgbClr val="7030A0"/>
                </a:solidFill>
                <a:latin typeface="Times New Roman" panose="02020603050405020304" pitchFamily="18" charset="0"/>
                <a:cs typeface="Times New Roman" panose="02020603050405020304" pitchFamily="18" charset="0"/>
              </a:rPr>
              <a:t>академиялық және кәсіби мақсаттарға арналған ағылшын </a:t>
            </a:r>
            <a:r>
              <a:rPr lang="kk-KZ" sz="2400" b="1" dirty="0" smtClean="0">
                <a:solidFill>
                  <a:srgbClr val="7030A0"/>
                </a:solidFill>
                <a:latin typeface="Times New Roman" panose="02020603050405020304" pitchFamily="18" charset="0"/>
                <a:cs typeface="Times New Roman" panose="02020603050405020304" pitchFamily="18" charset="0"/>
              </a:rPr>
              <a:t>тілі</a:t>
            </a:r>
            <a:r>
              <a:rPr lang="ru-RU" dirty="0">
                <a:solidFill>
                  <a:srgbClr val="7030A0"/>
                </a:solidFill>
                <a:latin typeface="Times New Roman" panose="02020603050405020304" pitchFamily="18" charset="0"/>
                <a:cs typeface="Times New Roman" panose="02020603050405020304" pitchFamily="18" charset="0"/>
              </a:rPr>
              <a:t/>
            </a:r>
            <a:br>
              <a:rPr lang="ru-RU" dirty="0">
                <a:solidFill>
                  <a:srgbClr val="7030A0"/>
                </a:solidFill>
                <a:latin typeface="Times New Roman" panose="02020603050405020304" pitchFamily="18" charset="0"/>
                <a:cs typeface="Times New Roman" panose="02020603050405020304" pitchFamily="18" charset="0"/>
              </a:rPr>
            </a:br>
            <a:r>
              <a:rPr lang="kk-KZ" sz="2400" dirty="0" smtClean="0">
                <a:solidFill>
                  <a:srgbClr val="7030A0"/>
                </a:solidFill>
                <a:latin typeface="Times New Roman" panose="02020603050405020304" pitchFamily="18" charset="0"/>
                <a:cs typeface="Times New Roman" panose="02020603050405020304" pitchFamily="18" charset="0"/>
              </a:rPr>
              <a:t>нақты </a:t>
            </a:r>
            <a:r>
              <a:rPr lang="kk-KZ" sz="2400" dirty="0">
                <a:solidFill>
                  <a:srgbClr val="7030A0"/>
                </a:solidFill>
                <a:latin typeface="Times New Roman" panose="02020603050405020304" pitchFamily="18" charset="0"/>
                <a:cs typeface="Times New Roman" panose="02020603050405020304" pitchFamily="18" charset="0"/>
              </a:rPr>
              <a:t>тақырыптары бар ағылшын тілі.</a:t>
            </a:r>
            <a:r>
              <a:rPr lang="ru-RU" dirty="0"/>
              <a:t/>
            </a:r>
            <a:br>
              <a:rPr lang="ru-RU" dirty="0"/>
            </a:br>
            <a:endParaRPr lang="ru-RU" dirty="0"/>
          </a:p>
        </p:txBody>
      </p:sp>
    </p:spTree>
    <p:extLst>
      <p:ext uri="{BB962C8B-B14F-4D97-AF65-F5344CB8AC3E}">
        <p14:creationId xmlns:p14="http://schemas.microsoft.com/office/powerpoint/2010/main" val="3170265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7952" y="780836"/>
            <a:ext cx="6102848" cy="3893905"/>
          </a:xfrm>
        </p:spPr>
        <p:txBody>
          <a:bodyPr/>
          <a:lstStyle/>
          <a:p>
            <a:r>
              <a:rPr lang="kk-KZ" sz="2400" dirty="0">
                <a:latin typeface="Times New Roman" panose="02020603050405020304" pitchFamily="18" charset="0"/>
                <a:cs typeface="Times New Roman" panose="02020603050405020304" pitchFamily="18" charset="0"/>
              </a:rPr>
              <a:t>Әуе диспетчерлері немесе даяшылар қолданатын тіл - бұл шектеулі тіл ретінде ағылшын тілінің мысалы. Әуе қозғалысын халықаралық басқару тілі  оларды «ерекше» деп қарастыруға болады, қатаң шектелген, диспетчер талап ететін репертуар , нақты жағдаятқа анықталған. </a:t>
            </a:r>
            <a:r>
              <a:rPr lang="ru-RU" sz="2000" dirty="0"/>
              <a:t/>
            </a:r>
            <a:br>
              <a:rPr lang="ru-RU" sz="2000" dirty="0"/>
            </a:br>
            <a:endParaRPr lang="ru-RU" sz="2000" dirty="0"/>
          </a:p>
        </p:txBody>
      </p:sp>
    </p:spTree>
    <p:extLst>
      <p:ext uri="{BB962C8B-B14F-4D97-AF65-F5344CB8AC3E}">
        <p14:creationId xmlns:p14="http://schemas.microsoft.com/office/powerpoint/2010/main" val="2665850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9596" y="945222"/>
            <a:ext cx="7489860" cy="3801439"/>
          </a:xfrm>
        </p:spPr>
        <p:txBody>
          <a:bodyPr/>
          <a:lstStyle/>
          <a:p>
            <a:r>
              <a:rPr lang="kk-KZ" sz="2000" dirty="0">
                <a:latin typeface="Times New Roman" panose="02020603050405020304" pitchFamily="18" charset="0"/>
                <a:cs typeface="Times New Roman" panose="02020603050405020304" pitchFamily="18" charset="0"/>
              </a:rPr>
              <a:t>Картер (1983 ж.) көрсеткен ESP екінші түрі - академиялық және кәсіби мақсаттарға арналған ағылшын тілі. </a:t>
            </a:r>
            <a:r>
              <a:rPr lang="kk-KZ" sz="2000" dirty="0" smtClean="0">
                <a:latin typeface="Times New Roman" panose="02020603050405020304" pitchFamily="18" charset="0"/>
                <a:cs typeface="Times New Roman" panose="02020603050405020304" pitchFamily="18" charset="0"/>
              </a:rPr>
              <a:t>(</a:t>
            </a:r>
            <a:r>
              <a:rPr lang="kk-KZ" sz="2000" dirty="0">
                <a:latin typeface="Times New Roman" panose="02020603050405020304" pitchFamily="18" charset="0"/>
                <a:cs typeface="Times New Roman" panose="02020603050405020304" pitchFamily="18" charset="0"/>
              </a:rPr>
              <a:t>Hutchinson &amp; Waters, 1987</a:t>
            </a:r>
            <a:r>
              <a:rPr lang="kk-KZ" sz="2000" dirty="0" smtClean="0">
                <a:latin typeface="Times New Roman" panose="02020603050405020304" pitchFamily="18" charset="0"/>
                <a:cs typeface="Times New Roman" panose="02020603050405020304" pitchFamily="18" charset="0"/>
              </a:rPr>
              <a:t>)</a:t>
            </a:r>
            <a:br>
              <a:rPr lang="kk-KZ" sz="2000" dirty="0" smtClean="0">
                <a:latin typeface="Times New Roman" panose="02020603050405020304" pitchFamily="18" charset="0"/>
                <a:cs typeface="Times New Roman" panose="02020603050405020304" pitchFamily="18" charset="0"/>
              </a:rPr>
            </a:br>
            <a:r>
              <a:rPr lang="kk-KZ" sz="2000" dirty="0" smtClean="0">
                <a:latin typeface="Times New Roman" panose="02020603050405020304" pitchFamily="18" charset="0"/>
                <a:cs typeface="Times New Roman" panose="02020603050405020304" pitchFamily="18" charset="0"/>
              </a:rPr>
              <a:t> </a:t>
            </a:r>
            <a:r>
              <a:rPr lang="kk-KZ" sz="2000" u="sng" dirty="0">
                <a:latin typeface="Times New Roman" panose="02020603050405020304" pitchFamily="18" charset="0"/>
                <a:cs typeface="Times New Roman" panose="02020603050405020304" pitchFamily="18" charset="0"/>
              </a:rPr>
              <a:t>ESP үш бөлікке бөлінеді: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а) ағылшын тілі ғылым мен технологияға (EST),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б) бизнес және экономикаға ағылшын (EBE) және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с) әлеуметтік зерттеулерге арналған ағылшын (ESS). Осы пәндік бағыттардың әрқайсысы екі бөлікке бөлінеді: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kk-KZ" sz="2000" dirty="0">
                <a:solidFill>
                  <a:srgbClr val="7030A0"/>
                </a:solidFill>
                <a:latin typeface="Times New Roman" panose="02020603050405020304" pitchFamily="18" charset="0"/>
                <a:cs typeface="Times New Roman" panose="02020603050405020304" pitchFamily="18" charset="0"/>
              </a:rPr>
              <a:t>академиялық мақсаттар үшін ағылшын тілі (EAP) және кәсіби мақсаттар үшін ағылшын тілі (</a:t>
            </a:r>
            <a:r>
              <a:rPr lang="kk-KZ" sz="2000" dirty="0" smtClean="0">
                <a:solidFill>
                  <a:srgbClr val="7030A0"/>
                </a:solidFill>
                <a:latin typeface="Times New Roman" panose="02020603050405020304" pitchFamily="18" charset="0"/>
                <a:cs typeface="Times New Roman" panose="02020603050405020304" pitchFamily="18" charset="0"/>
              </a:rPr>
              <a:t>E</a:t>
            </a:r>
            <a:r>
              <a:rPr lang="en-US" sz="2000" dirty="0" smtClean="0">
                <a:solidFill>
                  <a:srgbClr val="7030A0"/>
                </a:solidFill>
                <a:latin typeface="Times New Roman" panose="02020603050405020304" pitchFamily="18" charset="0"/>
                <a:cs typeface="Times New Roman" panose="02020603050405020304" pitchFamily="18" charset="0"/>
              </a:rPr>
              <a:t>S</a:t>
            </a:r>
            <a:r>
              <a:rPr lang="kk-KZ" sz="2000" dirty="0" smtClean="0">
                <a:solidFill>
                  <a:srgbClr val="7030A0"/>
                </a:solidFill>
                <a:latin typeface="Times New Roman" panose="02020603050405020304" pitchFamily="18" charset="0"/>
                <a:cs typeface="Times New Roman" panose="02020603050405020304" pitchFamily="18" charset="0"/>
              </a:rPr>
              <a:t>P</a:t>
            </a:r>
            <a:r>
              <a:rPr lang="kk-KZ" sz="2000" dirty="0">
                <a:solidFill>
                  <a:srgbClr val="7030A0"/>
                </a:solidFill>
                <a:latin typeface="Times New Roman" panose="02020603050405020304" pitchFamily="18" charset="0"/>
                <a:cs typeface="Times New Roman" panose="02020603050405020304" pitchFamily="18" charset="0"/>
              </a:rPr>
              <a:t>). </a:t>
            </a:r>
            <a:r>
              <a:rPr lang="ru-RU" sz="2000" dirty="0"/>
              <a:t/>
            </a:r>
            <a:br>
              <a:rPr lang="ru-RU" sz="2000" dirty="0"/>
            </a:br>
            <a:endParaRPr lang="ru-RU" sz="2000" dirty="0"/>
          </a:p>
        </p:txBody>
      </p:sp>
    </p:spTree>
    <p:extLst>
      <p:ext uri="{BB962C8B-B14F-4D97-AF65-F5344CB8AC3E}">
        <p14:creationId xmlns:p14="http://schemas.microsoft.com/office/powerpoint/2010/main" val="32201590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5567" y="893853"/>
            <a:ext cx="7164842" cy="3647326"/>
          </a:xfrm>
        </p:spPr>
        <p:txBody>
          <a:bodyPr/>
          <a:lstStyle/>
          <a:p>
            <a:r>
              <a:rPr lang="en-US" sz="2400" dirty="0" smtClean="0"/>
              <a:t> </a:t>
            </a:r>
            <a:r>
              <a:rPr lang="kk-KZ" sz="2400" dirty="0" smtClean="0">
                <a:solidFill>
                  <a:srgbClr val="FFC000"/>
                </a:solidFill>
                <a:latin typeface="Times New Roman" panose="02020603050405020304" pitchFamily="18" charset="0"/>
                <a:cs typeface="Times New Roman" panose="02020603050405020304" pitchFamily="18" charset="0"/>
              </a:rPr>
              <a:t>Кәсіби қазақ тілін оқытудың мақсаты </a:t>
            </a:r>
            <a:r>
              <a:rPr lang="en-US" sz="2400" dirty="0" smtClean="0">
                <a:latin typeface="Times New Roman" panose="02020603050405020304" pitchFamily="18" charset="0"/>
                <a:cs typeface="Times New Roman" panose="02020603050405020304" pitchFamily="18" charset="0"/>
              </a:rPr>
              <a:t>- </a:t>
            </a:r>
            <a:r>
              <a:rPr lang="kk-KZ" sz="2400" dirty="0" smtClean="0">
                <a:latin typeface="Times New Roman" panose="02020603050405020304" pitchFamily="18" charset="0"/>
                <a:cs typeface="Times New Roman" panose="02020603050405020304" pitchFamily="18" charset="0"/>
              </a:rPr>
              <a:t> мамандығына, кәсібіне қатысты қазақ тілінде коммуникативтік компетенциясын қалыптастыру</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5295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3" name="Google Shape;103;p20"/>
          <p:cNvSpPr txBox="1">
            <a:spLocks noGrp="1"/>
          </p:cNvSpPr>
          <p:nvPr>
            <p:ph type="body" idx="1"/>
          </p:nvPr>
        </p:nvSpPr>
        <p:spPr>
          <a:xfrm>
            <a:off x="0" y="838200"/>
            <a:ext cx="8202924" cy="3964986"/>
          </a:xfrm>
          <a:prstGeom prst="rect">
            <a:avLst/>
          </a:prstGeom>
        </p:spPr>
        <p:txBody>
          <a:bodyPr spcFirstLastPara="1" wrap="square" lIns="91425" tIns="91425" rIns="91425" bIns="91425" anchor="t" anchorCtr="0">
            <a:noAutofit/>
          </a:bodyPr>
          <a:lstStyle/>
          <a:p>
            <a:pPr marL="0" indent="0" algn="just">
              <a:buNone/>
            </a:pPr>
            <a:r>
              <a:rPr lang="kk-KZ" sz="2800" dirty="0">
                <a:solidFill>
                  <a:srgbClr val="7030A0"/>
                </a:solidFill>
                <a:latin typeface="Times New Roman" panose="02020603050405020304" pitchFamily="18" charset="0"/>
                <a:cs typeface="Times New Roman" panose="02020603050405020304" pitchFamily="18" charset="0"/>
              </a:rPr>
              <a:t>Қазіргі кезде  тілді кәсіби бағытта оқыту мәселесі өзекті болып тұр</a:t>
            </a:r>
            <a:r>
              <a:rPr lang="kk-KZ" sz="2800" dirty="0" smtClean="0">
                <a:solidFill>
                  <a:srgbClr val="7030A0"/>
                </a:solidFill>
                <a:latin typeface="Times New Roman" panose="02020603050405020304" pitchFamily="18" charset="0"/>
                <a:cs typeface="Times New Roman" panose="02020603050405020304" pitchFamily="18" charset="0"/>
              </a:rPr>
              <a:t>.</a:t>
            </a:r>
          </a:p>
          <a:p>
            <a:pPr marL="0" indent="0" algn="just">
              <a:buNone/>
            </a:pPr>
            <a:r>
              <a:rPr lang="kk-KZ" sz="2800" dirty="0" smtClean="0">
                <a:solidFill>
                  <a:srgbClr val="7030A0"/>
                </a:solidFill>
                <a:latin typeface="Times New Roman" panose="02020603050405020304" pitchFamily="18" charset="0"/>
                <a:cs typeface="Times New Roman" panose="02020603050405020304" pitchFamily="18" charset="0"/>
              </a:rPr>
              <a:t> </a:t>
            </a:r>
            <a:r>
              <a:rPr lang="kk-KZ" sz="2800" dirty="0">
                <a:solidFill>
                  <a:srgbClr val="7030A0"/>
                </a:solidFill>
                <a:latin typeface="Times New Roman" panose="02020603050405020304" pitchFamily="18" charset="0"/>
                <a:cs typeface="Times New Roman" panose="02020603050405020304" pitchFamily="18" charset="0"/>
              </a:rPr>
              <a:t>Бұл тіл үйренушінің </a:t>
            </a:r>
            <a:r>
              <a:rPr lang="kk-KZ" sz="2800" dirty="0" smtClean="0">
                <a:solidFill>
                  <a:srgbClr val="7030A0"/>
                </a:solidFill>
                <a:latin typeface="Times New Roman" panose="02020603050405020304" pitchFamily="18" charset="0"/>
                <a:cs typeface="Times New Roman" panose="02020603050405020304" pitchFamily="18" charset="0"/>
              </a:rPr>
              <a:t>талабы, сұранысы </a:t>
            </a:r>
            <a:r>
              <a:rPr lang="kk-KZ" sz="2800" dirty="0">
                <a:solidFill>
                  <a:srgbClr val="7030A0"/>
                </a:solidFill>
                <a:latin typeface="Times New Roman" panose="02020603050405020304" pitchFamily="18" charset="0"/>
                <a:cs typeface="Times New Roman" panose="02020603050405020304" pitchFamily="18" charset="0"/>
              </a:rPr>
              <a:t>десе де болады.  Қазақ тілін оқытудың бір үлгі </a:t>
            </a:r>
            <a:r>
              <a:rPr lang="kk-KZ" sz="2800" dirty="0" smtClean="0">
                <a:solidFill>
                  <a:srgbClr val="7030A0"/>
                </a:solidFill>
                <a:latin typeface="Times New Roman" panose="02020603050405020304" pitchFamily="18" charset="0"/>
                <a:cs typeface="Times New Roman" panose="02020603050405020304" pitchFamily="18" charset="0"/>
              </a:rPr>
              <a:t>бағдарламасының жоғары деңгейлерінде</a:t>
            </a:r>
            <a:r>
              <a:rPr lang="kk-KZ" sz="2800" dirty="0">
                <a:solidFill>
                  <a:srgbClr val="7030A0"/>
                </a:solidFill>
                <a:latin typeface="Times New Roman" panose="02020603050405020304" pitchFamily="18" charset="0"/>
                <a:cs typeface="Times New Roman" panose="02020603050405020304" pitchFamily="18" charset="0"/>
              </a:rPr>
              <a:t> (2015)</a:t>
            </a:r>
            <a:r>
              <a:rPr lang="kk-KZ" sz="2800" dirty="0" smtClean="0">
                <a:solidFill>
                  <a:srgbClr val="7030A0"/>
                </a:solidFill>
                <a:latin typeface="Times New Roman" panose="02020603050405020304" pitchFamily="18" charset="0"/>
                <a:cs typeface="Times New Roman" panose="02020603050405020304" pitchFamily="18" charset="0"/>
              </a:rPr>
              <a:t> </a:t>
            </a:r>
            <a:r>
              <a:rPr lang="kk-KZ" sz="2800" dirty="0">
                <a:solidFill>
                  <a:srgbClr val="7030A0"/>
                </a:solidFill>
                <a:latin typeface="Times New Roman" panose="02020603050405020304" pitchFamily="18" charset="0"/>
                <a:cs typeface="Times New Roman" panose="02020603050405020304" pitchFamily="18" charset="0"/>
              </a:rPr>
              <a:t>кәсіби </a:t>
            </a:r>
            <a:r>
              <a:rPr lang="kk-KZ" sz="2800" dirty="0" smtClean="0">
                <a:solidFill>
                  <a:srgbClr val="7030A0"/>
                </a:solidFill>
                <a:latin typeface="Times New Roman" panose="02020603050405020304" pitchFamily="18" charset="0"/>
                <a:cs typeface="Times New Roman" panose="02020603050405020304" pitchFamily="18" charset="0"/>
              </a:rPr>
              <a:t>салаға қатысты оқыту  сипатталған.</a:t>
            </a:r>
            <a:endParaRPr lang="ru-RU" sz="2800" dirty="0">
              <a:solidFill>
                <a:srgbClr val="7030A0"/>
              </a:solidFill>
              <a:latin typeface="Times New Roman" panose="02020603050405020304" pitchFamily="18" charset="0"/>
              <a:cs typeface="Times New Roman" panose="02020603050405020304" pitchFamily="18" charset="0"/>
            </a:endParaRPr>
          </a:p>
          <a:p>
            <a:pPr marL="0" lvl="0" indent="0" algn="just" rtl="0">
              <a:spcBef>
                <a:spcPts val="0"/>
              </a:spcBef>
              <a:spcAft>
                <a:spcPts val="0"/>
              </a:spcAft>
              <a:buNone/>
            </a:pPr>
            <a:endParaRPr lang="kk-KZ" sz="1400"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760289"/>
            <a:ext cx="7890552" cy="3657600"/>
          </a:xfrm>
        </p:spPr>
        <p:txBody>
          <a:bodyPr/>
          <a:lstStyle/>
          <a:p>
            <a:pPr marL="457200" indent="-457200">
              <a:buFont typeface="+mj-lt"/>
              <a:buAutoNum type="alphaLcParenR"/>
            </a:pPr>
            <a:r>
              <a:rPr lang="kk-KZ" sz="2400" dirty="0" smtClean="0"/>
              <a:t> </a:t>
            </a:r>
            <a:r>
              <a:rPr lang="en-US" sz="2400" dirty="0" smtClean="0">
                <a:solidFill>
                  <a:srgbClr val="FFC000"/>
                </a:solidFill>
              </a:rPr>
              <a:t/>
            </a:r>
            <a:br>
              <a:rPr lang="en-US" sz="2400" dirty="0" smtClean="0">
                <a:solidFill>
                  <a:srgbClr val="FFC000"/>
                </a:solidFill>
              </a:rPr>
            </a:br>
            <a:r>
              <a:rPr lang="en-US" sz="2400" dirty="0" smtClean="0">
                <a:solidFill>
                  <a:srgbClr val="FFC000"/>
                </a:solidFill>
              </a:rPr>
              <a:t>   </a:t>
            </a:r>
            <a:r>
              <a:rPr lang="kk-KZ" sz="2400" dirty="0" smtClean="0">
                <a:solidFill>
                  <a:srgbClr val="FFC000"/>
                </a:solidFill>
              </a:rPr>
              <a:t/>
            </a:r>
            <a:br>
              <a:rPr lang="kk-KZ" sz="2400" dirty="0" smtClean="0">
                <a:solidFill>
                  <a:srgbClr val="FFC000"/>
                </a:solidFill>
              </a:rPr>
            </a:br>
            <a:r>
              <a:rPr lang="kk-KZ" sz="2400" dirty="0">
                <a:solidFill>
                  <a:srgbClr val="FFC000"/>
                </a:solidFill>
              </a:rPr>
              <a:t/>
            </a:r>
            <a:br>
              <a:rPr lang="kk-KZ" sz="2400" dirty="0">
                <a:solidFill>
                  <a:srgbClr val="FFC000"/>
                </a:solidFill>
              </a:rPr>
            </a:br>
            <a:r>
              <a:rPr lang="kk-KZ" sz="2400" dirty="0" smtClean="0">
                <a:solidFill>
                  <a:srgbClr val="FFC000"/>
                </a:solidFill>
              </a:rPr>
              <a:t/>
            </a:r>
            <a:br>
              <a:rPr lang="kk-KZ" sz="2400" dirty="0" smtClean="0">
                <a:solidFill>
                  <a:srgbClr val="FFC000"/>
                </a:solidFill>
              </a:rPr>
            </a:br>
            <a:r>
              <a:rPr lang="kk-KZ" sz="2400" dirty="0">
                <a:solidFill>
                  <a:srgbClr val="FFC000"/>
                </a:solidFill>
              </a:rPr>
              <a:t/>
            </a:r>
            <a:br>
              <a:rPr lang="kk-KZ" sz="2400" dirty="0">
                <a:solidFill>
                  <a:srgbClr val="FFC000"/>
                </a:solidFill>
              </a:rPr>
            </a:br>
            <a:r>
              <a:rPr lang="kk-KZ" sz="2400" dirty="0" smtClean="0">
                <a:solidFill>
                  <a:srgbClr val="FFC000"/>
                </a:solidFill>
              </a:rPr>
              <a:t/>
            </a:r>
            <a:br>
              <a:rPr lang="kk-KZ" sz="2400" dirty="0" smtClean="0">
                <a:solidFill>
                  <a:srgbClr val="FFC000"/>
                </a:solidFill>
              </a:rPr>
            </a:br>
            <a:r>
              <a:rPr lang="kk-KZ" sz="2400" dirty="0" smtClean="0">
                <a:solidFill>
                  <a:srgbClr val="FFC000"/>
                </a:solidFill>
                <a:latin typeface="Times New Roman" panose="02020603050405020304" pitchFamily="18" charset="0"/>
                <a:cs typeface="Times New Roman" panose="02020603050405020304" pitchFamily="18" charset="0"/>
              </a:rPr>
              <a:t>Жоспарланған оқыту нәтижесі:</a:t>
            </a:r>
            <a:br>
              <a:rPr lang="kk-KZ" sz="2400" dirty="0" smtClean="0">
                <a:solidFill>
                  <a:srgbClr val="FFC000"/>
                </a:solidFill>
                <a:latin typeface="Times New Roman" panose="02020603050405020304" pitchFamily="18" charset="0"/>
                <a:cs typeface="Times New Roman" panose="02020603050405020304" pitchFamily="18" charset="0"/>
              </a:rPr>
            </a:br>
            <a:r>
              <a:rPr lang="kk-KZ" sz="2400" dirty="0" smtClean="0">
                <a:latin typeface="Times New Roman" panose="02020603050405020304" pitchFamily="18" charset="0"/>
                <a:cs typeface="Times New Roman" panose="02020603050405020304" pitchFamily="18" charset="0"/>
              </a:rPr>
              <a:t/>
            </a:r>
            <a:br>
              <a:rPr lang="kk-KZ"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kk-KZ" sz="2400" b="1" dirty="0" smtClean="0">
                <a:latin typeface="Times New Roman" panose="02020603050405020304" pitchFamily="18" charset="0"/>
                <a:cs typeface="Times New Roman" panose="02020603050405020304" pitchFamily="18" charset="0"/>
              </a:rPr>
              <a:t>мамандығы бойынша мақалаларды іздеу </a:t>
            </a:r>
            <a:r>
              <a:rPr lang="en-US" sz="2400" b="1" dirty="0" smtClean="0">
                <a:latin typeface="Times New Roman" panose="02020603050405020304" pitchFamily="18" charset="0"/>
                <a:cs typeface="Times New Roman" panose="02020603050405020304" pitchFamily="18" charset="0"/>
              </a:rPr>
              <a:t>  </a:t>
            </a:r>
            <a:r>
              <a:rPr lang="kk-KZ" sz="2400" b="1" dirty="0" smtClean="0">
                <a:latin typeface="Times New Roman" panose="02020603050405020304" pitchFamily="18" charset="0"/>
                <a:cs typeface="Times New Roman" panose="02020603050405020304" pitchFamily="18" charset="0"/>
              </a:rPr>
              <a:t>жүйесін пайдалана алады, талдайды;</a:t>
            </a:r>
            <a:br>
              <a:rPr lang="kk-KZ" sz="2400" b="1" dirty="0" smtClean="0">
                <a:latin typeface="Times New Roman" panose="02020603050405020304" pitchFamily="18" charset="0"/>
                <a:cs typeface="Times New Roman" panose="02020603050405020304" pitchFamily="18" charset="0"/>
              </a:rPr>
            </a:br>
            <a:r>
              <a:rPr lang="kk-KZ" sz="2400" b="1" dirty="0" smtClean="0">
                <a:latin typeface="Times New Roman" panose="02020603050405020304" pitchFamily="18" charset="0"/>
                <a:cs typeface="Times New Roman" panose="02020603050405020304" pitchFamily="18" charset="0"/>
              </a:rPr>
              <a:t>- мамандығына қатысты мақалаға қорытынды бере алады;</a:t>
            </a:r>
            <a:r>
              <a:rPr lang="kk-KZ" sz="2400" dirty="0" smtClean="0">
                <a:latin typeface="Times New Roman" panose="02020603050405020304" pitchFamily="18" charset="0"/>
                <a:cs typeface="Times New Roman" panose="02020603050405020304" pitchFamily="18" charset="0"/>
              </a:rPr>
              <a:t/>
            </a:r>
            <a:br>
              <a:rPr lang="kk-KZ" sz="2400" dirty="0" smtClean="0">
                <a:latin typeface="Times New Roman" panose="02020603050405020304" pitchFamily="18" charset="0"/>
                <a:cs typeface="Times New Roman" panose="02020603050405020304" pitchFamily="18" charset="0"/>
              </a:rPr>
            </a:br>
            <a:r>
              <a:rPr lang="kk-KZ" sz="2400" dirty="0" smtClean="0">
                <a:latin typeface="Times New Roman" panose="02020603050405020304" pitchFamily="18" charset="0"/>
                <a:cs typeface="Times New Roman" panose="02020603050405020304" pitchFamily="18" charset="0"/>
              </a:rPr>
              <a:t>- оқылымның әртүрлі стратегиясын пайдалана алады;</a:t>
            </a:r>
            <a:r>
              <a:rPr lang="kk-KZ" sz="2400" dirty="0" smtClean="0"/>
              <a:t/>
            </a:r>
            <a:br>
              <a:rPr lang="kk-KZ" sz="2400" dirty="0" smtClean="0"/>
            </a:br>
            <a:r>
              <a:rPr lang="kk-KZ" sz="2400" dirty="0" smtClean="0"/>
              <a:t/>
            </a:r>
            <a:br>
              <a:rPr lang="kk-KZ" sz="2400" dirty="0" smtClean="0"/>
            </a:br>
            <a:r>
              <a:rPr lang="kk-KZ" sz="2400" dirty="0" smtClean="0"/>
              <a:t/>
            </a:r>
            <a:br>
              <a:rPr lang="kk-KZ" sz="2400" dirty="0" smtClean="0"/>
            </a:br>
            <a:r>
              <a:rPr lang="kk-KZ" sz="2400" dirty="0" smtClean="0"/>
              <a:t/>
            </a:r>
            <a:br>
              <a:rPr lang="kk-KZ" sz="2400" dirty="0" smtClean="0"/>
            </a:br>
            <a:r>
              <a:rPr lang="kk-KZ" sz="2400" dirty="0" smtClean="0"/>
              <a:t/>
            </a:r>
            <a:br>
              <a:rPr lang="kk-KZ" sz="2400" dirty="0" smtClean="0"/>
            </a:br>
            <a:r>
              <a:rPr lang="kk-KZ" sz="2400" dirty="0" smtClean="0"/>
              <a:t/>
            </a:r>
            <a:br>
              <a:rPr lang="kk-KZ" sz="2400" dirty="0" smtClean="0"/>
            </a:br>
            <a:endParaRPr lang="ru-RU" sz="2400" dirty="0"/>
          </a:p>
        </p:txBody>
      </p:sp>
    </p:spTree>
    <p:extLst>
      <p:ext uri="{BB962C8B-B14F-4D97-AF65-F5344CB8AC3E}">
        <p14:creationId xmlns:p14="http://schemas.microsoft.com/office/powerpoint/2010/main" val="16334838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2824" y="934948"/>
            <a:ext cx="8788160" cy="4208551"/>
          </a:xfrm>
        </p:spPr>
        <p:txBody>
          <a:bodyPr/>
          <a:lstStyle/>
          <a:p>
            <a:r>
              <a:rPr lang="kk-KZ" sz="2400" dirty="0" smtClean="0">
                <a:latin typeface="Times New Roman" panose="02020603050405020304" pitchFamily="18" charset="0"/>
                <a:cs typeface="Times New Roman" panose="02020603050405020304" pitchFamily="18" charset="0"/>
              </a:rPr>
              <a:t>- ғылыми </a:t>
            </a:r>
            <a:r>
              <a:rPr lang="kk-KZ" sz="2400" dirty="0">
                <a:latin typeface="Times New Roman" panose="02020603050405020304" pitchFamily="18" charset="0"/>
                <a:cs typeface="Times New Roman" panose="02020603050405020304" pitchFamily="18" charset="0"/>
              </a:rPr>
              <a:t>мақала, зерттеуде тақырыпты негіздей </a:t>
            </a:r>
            <a:r>
              <a:rPr lang="kk-KZ" sz="2400" dirty="0" smtClean="0">
                <a:latin typeface="Times New Roman" panose="02020603050405020304" pitchFamily="18" charset="0"/>
                <a:cs typeface="Times New Roman" panose="02020603050405020304" pitchFamily="18" charset="0"/>
              </a:rPr>
              <a:t>алады;</a:t>
            </a:r>
            <a:br>
              <a:rPr lang="kk-KZ" sz="2400" dirty="0" smtClean="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a:t>
            </a:r>
            <a:r>
              <a:rPr lang="kk-KZ" sz="2400" dirty="0" smtClean="0">
                <a:latin typeface="Times New Roman" panose="02020603050405020304" pitchFamily="18" charset="0"/>
                <a:cs typeface="Times New Roman" panose="02020603050405020304" pitchFamily="18" charset="0"/>
              </a:rPr>
              <a:t> </a:t>
            </a:r>
            <a:r>
              <a:rPr lang="kk-KZ" sz="2400" dirty="0">
                <a:latin typeface="Times New Roman" panose="02020603050405020304" pitchFamily="18" charset="0"/>
                <a:cs typeface="Times New Roman" panose="02020603050405020304" pitchFamily="18" charset="0"/>
              </a:rPr>
              <a:t>зерттеудің мақсаты мен міндетін анықтап, </a:t>
            </a:r>
            <a:r>
              <a:rPr lang="kk-KZ" sz="2400" b="1" dirty="0" smtClean="0">
                <a:latin typeface="Times New Roman" panose="02020603050405020304" pitchFamily="18" charset="0"/>
                <a:cs typeface="Times New Roman" panose="02020603050405020304" pitchFamily="18" charset="0"/>
              </a:rPr>
              <a:t>автор </a:t>
            </a:r>
            <a:r>
              <a:rPr lang="kk-KZ" sz="2400" b="1" dirty="0">
                <a:latin typeface="Times New Roman" panose="02020603050405020304" pitchFamily="18" charset="0"/>
                <a:cs typeface="Times New Roman" panose="02020603050405020304" pitchFamily="18" charset="0"/>
              </a:rPr>
              <a:t>үлесін сипаттап, мақала тақырыбы бойынша ғылыми ойларын дамыта алады;</a:t>
            </a:r>
            <a:r>
              <a:rPr lang="kk-KZ" sz="2400" dirty="0">
                <a:latin typeface="Times New Roman" panose="02020603050405020304" pitchFamily="18" charset="0"/>
                <a:cs typeface="Times New Roman" panose="02020603050405020304" pitchFamily="18" charset="0"/>
              </a:rPr>
              <a:t/>
            </a:r>
            <a:br>
              <a:rPr lang="kk-KZ" sz="2400" dirty="0">
                <a:latin typeface="Times New Roman" panose="02020603050405020304" pitchFamily="18" charset="0"/>
                <a:cs typeface="Times New Roman" panose="02020603050405020304" pitchFamily="18" charset="0"/>
              </a:rPr>
            </a:br>
            <a:r>
              <a:rPr lang="kk-KZ" sz="2400" dirty="0" smtClean="0">
                <a:latin typeface="Times New Roman" panose="02020603050405020304" pitchFamily="18" charset="0"/>
                <a:cs typeface="Times New Roman" panose="02020603050405020304" pitchFamily="18" charset="0"/>
              </a:rPr>
              <a:t>- ғылыми </a:t>
            </a:r>
            <a:r>
              <a:rPr lang="kk-KZ" sz="2400" dirty="0">
                <a:latin typeface="Times New Roman" panose="02020603050405020304" pitchFamily="18" charset="0"/>
                <a:cs typeface="Times New Roman" panose="02020603050405020304" pitchFamily="18" charset="0"/>
              </a:rPr>
              <a:t>мақалаға қорытынды (</a:t>
            </a:r>
            <a:r>
              <a:rPr lang="en-US" sz="2400" dirty="0">
                <a:latin typeface="Times New Roman" panose="02020603050405020304" pitchFamily="18" charset="0"/>
                <a:cs typeface="Times New Roman" panose="02020603050405020304" pitchFamily="18" charset="0"/>
              </a:rPr>
              <a:t>Conclusion)</a:t>
            </a:r>
            <a:r>
              <a:rPr lang="kk-KZ" sz="2400" dirty="0">
                <a:latin typeface="Times New Roman" panose="02020603050405020304" pitchFamily="18" charset="0"/>
                <a:cs typeface="Times New Roman" panose="02020603050405020304" pitchFamily="18" charset="0"/>
              </a:rPr>
              <a:t> және аннотация </a:t>
            </a:r>
            <a:r>
              <a:rPr lang="en-US" sz="2400" dirty="0">
                <a:latin typeface="Times New Roman" panose="02020603050405020304" pitchFamily="18" charset="0"/>
                <a:cs typeface="Times New Roman" panose="02020603050405020304" pitchFamily="18" charset="0"/>
              </a:rPr>
              <a:t>( Abstract) </a:t>
            </a:r>
            <a:r>
              <a:rPr lang="kk-KZ" sz="2400" dirty="0">
                <a:latin typeface="Times New Roman" panose="02020603050405020304" pitchFamily="18" charset="0"/>
                <a:cs typeface="Times New Roman" panose="02020603050405020304" pitchFamily="18" charset="0"/>
              </a:rPr>
              <a:t>жаза алады</a:t>
            </a:r>
            <a:r>
              <a:rPr lang="kk-KZ" sz="2400" dirty="0" smtClean="0">
                <a:latin typeface="Times New Roman" panose="02020603050405020304" pitchFamily="18" charset="0"/>
                <a:cs typeface="Times New Roman" panose="02020603050405020304" pitchFamily="18" charset="0"/>
              </a:rPr>
              <a:t>;</a:t>
            </a:r>
            <a:br>
              <a:rPr lang="kk-KZ" sz="2400" dirty="0" smtClean="0">
                <a:latin typeface="Times New Roman" panose="02020603050405020304" pitchFamily="18" charset="0"/>
                <a:cs typeface="Times New Roman" panose="02020603050405020304" pitchFamily="18" charset="0"/>
              </a:rPr>
            </a:br>
            <a:r>
              <a:rPr lang="kk-KZ" sz="2400" dirty="0"/>
              <a:t>-  </a:t>
            </a:r>
            <a:r>
              <a:rPr lang="kk-KZ" sz="2400" dirty="0">
                <a:latin typeface="Times New Roman" panose="02020603050405020304" pitchFamily="18" charset="0"/>
                <a:cs typeface="Times New Roman" panose="02020603050405020304" pitchFamily="18" charset="0"/>
              </a:rPr>
              <a:t>пайдаланылған әдебиеттерді, мәтін ішіндегі сілтемені</a:t>
            </a:r>
            <a:r>
              <a:rPr lang="en-US" sz="2400" dirty="0">
                <a:latin typeface="Times New Roman" panose="02020603050405020304" pitchFamily="18" charset="0"/>
                <a:cs typeface="Times New Roman" panose="02020603050405020304" pitchFamily="18" charset="0"/>
              </a:rPr>
              <a:t> ( Referencing) </a:t>
            </a:r>
            <a:r>
              <a:rPr lang="kk-KZ" sz="2400" dirty="0">
                <a:latin typeface="Times New Roman" panose="02020603050405020304" pitchFamily="18" charset="0"/>
                <a:cs typeface="Times New Roman" panose="02020603050405020304" pitchFamily="18" charset="0"/>
              </a:rPr>
              <a:t>дұрыс рәсімдей </a:t>
            </a:r>
            <a:r>
              <a:rPr lang="kk-KZ" sz="2400" dirty="0" smtClean="0">
                <a:latin typeface="Times New Roman" panose="02020603050405020304" pitchFamily="18" charset="0"/>
                <a:cs typeface="Times New Roman" panose="02020603050405020304" pitchFamily="18" charset="0"/>
              </a:rPr>
              <a:t>алады;</a:t>
            </a:r>
            <a:r>
              <a:rPr lang="kk-KZ" sz="2400" dirty="0"/>
              <a:t/>
            </a:r>
            <a:br>
              <a:rPr lang="kk-KZ" sz="2400" dirty="0"/>
            </a:br>
            <a:r>
              <a:rPr lang="kk-KZ" sz="2400" dirty="0"/>
              <a:t> </a:t>
            </a:r>
            <a:endParaRPr lang="ru-RU" sz="2400" dirty="0"/>
          </a:p>
        </p:txBody>
      </p:sp>
    </p:spTree>
    <p:extLst>
      <p:ext uri="{BB962C8B-B14F-4D97-AF65-F5344CB8AC3E}">
        <p14:creationId xmlns:p14="http://schemas.microsoft.com/office/powerpoint/2010/main" val="13379784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6095" y="509286"/>
            <a:ext cx="7633505" cy="3867505"/>
          </a:xfrm>
        </p:spPr>
        <p:txBody>
          <a:bodyPr/>
          <a:lstStyle/>
          <a:p>
            <a:r>
              <a:rPr lang="en-US" sz="2400" dirty="0" smtClean="0"/>
              <a:t> </a:t>
            </a:r>
            <a:r>
              <a:rPr lang="en-US" sz="2400" dirty="0" smtClean="0">
                <a:latin typeface="Times New Roman" panose="02020603050405020304" pitchFamily="18" charset="0"/>
                <a:cs typeface="Times New Roman" panose="02020603050405020304" pitchFamily="18" charset="0"/>
              </a:rPr>
              <a:t>- </a:t>
            </a:r>
            <a:r>
              <a:rPr lang="kk-KZ" sz="2400" dirty="0" smtClean="0">
                <a:latin typeface="Times New Roman" panose="02020603050405020304" pitchFamily="18" charset="0"/>
                <a:cs typeface="Times New Roman" panose="02020603050405020304" pitchFamily="18" charset="0"/>
              </a:rPr>
              <a:t>презентация </a:t>
            </a:r>
            <a:r>
              <a:rPr lang="kk-KZ" sz="2400" dirty="0">
                <a:latin typeface="Times New Roman" panose="02020603050405020304" pitchFamily="18" charset="0"/>
                <a:cs typeface="Times New Roman" panose="02020603050405020304" pitchFamily="18" charset="0"/>
              </a:rPr>
              <a:t>жасай алады;</a:t>
            </a:r>
            <a:br>
              <a:rPr lang="kk-KZ"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 сәйкес лексикалық құралдарды пайдалана отырып, академиялық  құрылымды сақтай отырып, ауызша академиялық презентация жасай алады</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37732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8773" y="370390"/>
            <a:ext cx="7860316" cy="4355723"/>
          </a:xfrm>
        </p:spPr>
        <p:txBody>
          <a:bodyPr/>
          <a:lstStyle/>
          <a:p>
            <a:r>
              <a:rPr lang="ru-RU" sz="2400" dirty="0" smtClean="0">
                <a:latin typeface="Times New Roman" panose="02020603050405020304" pitchFamily="18" charset="0"/>
                <a:cs typeface="Times New Roman" panose="02020603050405020304" pitchFamily="18" charset="0"/>
              </a:rPr>
              <a:t> </a:t>
            </a:r>
            <a:r>
              <a:rPr lang="ru-RU" sz="2400" b="1" dirty="0" smtClean="0">
                <a:solidFill>
                  <a:srgbClr val="7030A0"/>
                </a:solidFill>
                <a:latin typeface="Times New Roman" panose="02020603050405020304" pitchFamily="18" charset="0"/>
                <a:cs typeface="Times New Roman" panose="02020603050405020304" pitchFamily="18" charset="0"/>
              </a:rPr>
              <a:t>О</a:t>
            </a:r>
            <a:r>
              <a:rPr lang="kk-KZ" sz="2400" b="1" dirty="0" smtClean="0">
                <a:solidFill>
                  <a:srgbClr val="7030A0"/>
                </a:solidFill>
                <a:latin typeface="Times New Roman" panose="02020603050405020304" pitchFamily="18" charset="0"/>
                <a:cs typeface="Times New Roman" panose="02020603050405020304" pitchFamily="18" charset="0"/>
              </a:rPr>
              <a:t>қ</a:t>
            </a:r>
            <a:r>
              <a:rPr lang="ru-RU" sz="2400" b="1" dirty="0" smtClean="0">
                <a:solidFill>
                  <a:srgbClr val="7030A0"/>
                </a:solidFill>
                <a:latin typeface="Times New Roman" panose="02020603050405020304" pitchFamily="18" charset="0"/>
                <a:cs typeface="Times New Roman" panose="02020603050405020304" pitchFamily="18" charset="0"/>
              </a:rPr>
              <a:t>у материалы  туралы</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u="sng" dirty="0">
                <a:latin typeface="Times New Roman" panose="02020603050405020304" pitchFamily="18" charset="0"/>
                <a:cs typeface="Times New Roman" panose="02020603050405020304" pitchFamily="18" charset="0"/>
              </a:rPr>
              <a:t>Мамандықтың тілін оқыту осы мамандық бойынша мәтіндер негізінде жүзеге асырылады.  </a:t>
            </a:r>
            <a:r>
              <a:rPr lang="kk-KZ" sz="2400" u="sng" dirty="0">
                <a:latin typeface="Times New Roman" panose="02020603050405020304" pitchFamily="18" charset="0"/>
                <a:cs typeface="Times New Roman" panose="02020603050405020304" pitchFamily="18" charset="0"/>
              </a:rPr>
              <a:t> </a:t>
            </a:r>
            <a:r>
              <a:rPr lang="kk-KZ" sz="2400" u="sng" dirty="0" smtClean="0">
                <a:latin typeface="Times New Roman" panose="02020603050405020304" pitchFamily="18" charset="0"/>
                <a:cs typeface="Times New Roman" panose="02020603050405020304" pitchFamily="18" charset="0"/>
              </a:rPr>
              <a:t/>
            </a:r>
            <a:br>
              <a:rPr lang="kk-KZ" sz="2400" u="sng" dirty="0" smtClean="0">
                <a:latin typeface="Times New Roman" panose="02020603050405020304" pitchFamily="18" charset="0"/>
                <a:cs typeface="Times New Roman" panose="02020603050405020304" pitchFamily="18" charset="0"/>
              </a:rPr>
            </a:br>
            <a:r>
              <a:rPr lang="kk-KZ" sz="2400" dirty="0" smtClean="0">
                <a:latin typeface="Times New Roman" panose="02020603050405020304" pitchFamily="18" charset="0"/>
                <a:cs typeface="Times New Roman" panose="02020603050405020304" pitchFamily="18" charset="0"/>
              </a:rPr>
              <a:t>Қазақ </a:t>
            </a:r>
            <a:r>
              <a:rPr lang="kk-KZ" sz="2400" dirty="0">
                <a:latin typeface="Times New Roman" panose="02020603050405020304" pitchFamily="18" charset="0"/>
                <a:cs typeface="Times New Roman" panose="02020603050405020304" pitchFamily="18" charset="0"/>
              </a:rPr>
              <a:t>тілін арнайы мақсатта яғни мамандығына </a:t>
            </a:r>
            <a:r>
              <a:rPr lang="kk-KZ" sz="2400" dirty="0" smtClean="0">
                <a:latin typeface="Times New Roman" panose="02020603050405020304" pitchFamily="18" charset="0"/>
                <a:cs typeface="Times New Roman" panose="02020603050405020304" pitchFamily="18" charset="0"/>
              </a:rPr>
              <a:t>байланысты </a:t>
            </a:r>
            <a:r>
              <a:rPr lang="kk-KZ" sz="2400" dirty="0">
                <a:latin typeface="Times New Roman" panose="02020603050405020304" pitchFamily="18" charset="0"/>
                <a:cs typeface="Times New Roman" panose="02020603050405020304" pitchFamily="18" charset="0"/>
              </a:rPr>
              <a:t>оқытуды оңтайландырудағы маңызды мәселелердің бірі - </a:t>
            </a:r>
            <a:r>
              <a:rPr lang="kk-KZ" sz="2400" b="1" dirty="0">
                <a:latin typeface="Times New Roman" panose="02020603050405020304" pitchFamily="18" charset="0"/>
                <a:cs typeface="Times New Roman" panose="02020603050405020304" pitchFamily="18" charset="0"/>
              </a:rPr>
              <a:t>оқу материалдарының мазмұны туралы мәселе. </a:t>
            </a:r>
            <a:r>
              <a:rPr lang="ru-RU" sz="2400" dirty="0" smtClean="0"/>
              <a:t/>
            </a:r>
            <a:br>
              <a:rPr lang="ru-RU" sz="2400" dirty="0" smtClean="0"/>
            </a:br>
            <a:endParaRPr lang="ru-RU" sz="2400" dirty="0"/>
          </a:p>
        </p:txBody>
      </p:sp>
    </p:spTree>
    <p:extLst>
      <p:ext uri="{BB962C8B-B14F-4D97-AF65-F5344CB8AC3E}">
        <p14:creationId xmlns:p14="http://schemas.microsoft.com/office/powerpoint/2010/main" val="18868635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5209" y="289367"/>
            <a:ext cx="8069115" cy="4323730"/>
          </a:xfrm>
        </p:spPr>
        <p:txBody>
          <a:bodyPr/>
          <a:lstStyle/>
          <a:p>
            <a:r>
              <a:rPr lang="kk-KZ" sz="2400" dirty="0"/>
              <a:t> </a:t>
            </a:r>
            <a:r>
              <a:rPr lang="kk-KZ" sz="2400" dirty="0" smtClean="0">
                <a:latin typeface="Times New Roman" panose="02020603050405020304" pitchFamily="18" charset="0"/>
                <a:cs typeface="Times New Roman" panose="02020603050405020304" pitchFamily="18" charset="0"/>
              </a:rPr>
              <a:t>- Тиімділік </a:t>
            </a:r>
            <a:r>
              <a:rPr lang="kk-KZ" sz="2400" dirty="0">
                <a:latin typeface="Times New Roman" panose="02020603050405020304" pitchFamily="18" charset="0"/>
                <a:cs typeface="Times New Roman" panose="02020603050405020304" pitchFamily="18" charset="0"/>
              </a:rPr>
              <a:t>оқу материалын таңдау мен ұйымдастыруға байланысты. </a:t>
            </a:r>
            <a:r>
              <a:rPr lang="kk-KZ" sz="2400" dirty="0" smtClean="0">
                <a:latin typeface="Times New Roman" panose="02020603050405020304" pitchFamily="18" charset="0"/>
                <a:cs typeface="Times New Roman" panose="02020603050405020304" pitchFamily="18" charset="0"/>
              </a:rPr>
              <a:t/>
            </a:r>
            <a:br>
              <a:rPr lang="kk-KZ" sz="2400" dirty="0" smtClean="0">
                <a:latin typeface="Times New Roman" panose="02020603050405020304" pitchFamily="18" charset="0"/>
                <a:cs typeface="Times New Roman" panose="02020603050405020304" pitchFamily="18" charset="0"/>
              </a:rPr>
            </a:br>
            <a:r>
              <a:rPr lang="kk-KZ" sz="2400" dirty="0" smtClean="0">
                <a:latin typeface="Times New Roman" panose="02020603050405020304" pitchFamily="18" charset="0"/>
                <a:cs typeface="Times New Roman" panose="02020603050405020304" pitchFamily="18" charset="0"/>
              </a:rPr>
              <a:t>- </a:t>
            </a:r>
            <a:r>
              <a:rPr lang="kk-KZ" sz="2400" b="1" dirty="0" smtClean="0">
                <a:latin typeface="Times New Roman" panose="02020603050405020304" pitchFamily="18" charset="0"/>
                <a:cs typeface="Times New Roman" panose="02020603050405020304" pitchFamily="18" charset="0"/>
              </a:rPr>
              <a:t>Оқу </a:t>
            </a:r>
            <a:r>
              <a:rPr lang="kk-KZ" sz="2400" b="1" dirty="0">
                <a:latin typeface="Times New Roman" panose="02020603050405020304" pitchFamily="18" charset="0"/>
                <a:cs typeface="Times New Roman" panose="02020603050405020304" pitchFamily="18" charset="0"/>
              </a:rPr>
              <a:t>материалы - бұл оқу процесінде ұсынылатын және игерілетін арнайы таңдалған және әдістемелік ұйымдастырылған материал. </a:t>
            </a:r>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29760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4603" y="243068"/>
            <a:ext cx="8101304" cy="4462497"/>
          </a:xfrm>
        </p:spPr>
        <p:txBody>
          <a:bodyPr/>
          <a:lstStyle/>
          <a:p>
            <a:r>
              <a:rPr lang="kk-KZ" sz="2400" dirty="0">
                <a:latin typeface="Times New Roman" panose="02020603050405020304" pitchFamily="18" charset="0"/>
                <a:cs typeface="Times New Roman" panose="02020603050405020304" pitchFamily="18" charset="0"/>
              </a:rPr>
              <a:t>Оқу материалын таңдау оқытудың мақсаттары мен міндеттерімен анықталады. Материалдарды таңдау кезінде бірқатар параметрлерді ескеру қажет: </a:t>
            </a:r>
            <a:r>
              <a:rPr lang="kk-KZ" sz="2400" dirty="0" smtClean="0">
                <a:latin typeface="Times New Roman" panose="02020603050405020304" pitchFamily="18" charset="0"/>
                <a:cs typeface="Times New Roman" panose="02020603050405020304" pitchFamily="18" charset="0"/>
              </a:rPr>
              <a:t/>
            </a:r>
            <a:br>
              <a:rPr lang="kk-KZ" sz="2400" dirty="0" smtClean="0">
                <a:latin typeface="Times New Roman" panose="02020603050405020304" pitchFamily="18" charset="0"/>
                <a:cs typeface="Times New Roman" panose="02020603050405020304" pitchFamily="18" charset="0"/>
              </a:rPr>
            </a:br>
            <a:r>
              <a:rPr lang="kk-KZ" sz="2400" dirty="0" smtClean="0">
                <a:latin typeface="Times New Roman" panose="02020603050405020304" pitchFamily="18" charset="0"/>
                <a:cs typeface="Times New Roman" panose="02020603050405020304" pitchFamily="18" charset="0"/>
              </a:rPr>
              <a:t>1</a:t>
            </a:r>
            <a:r>
              <a:rPr lang="kk-KZ" sz="2400" dirty="0">
                <a:latin typeface="Times New Roman" panose="02020603050405020304" pitchFamily="18" charset="0"/>
                <a:cs typeface="Times New Roman" panose="02020603050405020304" pitchFamily="18" charset="0"/>
              </a:rPr>
              <a:t>) қалыптасқан білік , дағдылардың деңгейі; </a:t>
            </a:r>
            <a:r>
              <a:rPr lang="kk-KZ" sz="2400" dirty="0" smtClean="0">
                <a:latin typeface="Times New Roman" panose="02020603050405020304" pitchFamily="18" charset="0"/>
                <a:cs typeface="Times New Roman" panose="02020603050405020304" pitchFamily="18" charset="0"/>
              </a:rPr>
              <a:t/>
            </a:r>
            <a:br>
              <a:rPr lang="kk-KZ" sz="2400" dirty="0" smtClean="0">
                <a:latin typeface="Times New Roman" panose="02020603050405020304" pitchFamily="18" charset="0"/>
                <a:cs typeface="Times New Roman" panose="02020603050405020304" pitchFamily="18" charset="0"/>
              </a:rPr>
            </a:br>
            <a:r>
              <a:rPr lang="kk-KZ" sz="2400" dirty="0" smtClean="0">
                <a:latin typeface="Times New Roman" panose="02020603050405020304" pitchFamily="18" charset="0"/>
                <a:cs typeface="Times New Roman" panose="02020603050405020304" pitchFamily="18" charset="0"/>
              </a:rPr>
              <a:t>2</a:t>
            </a:r>
            <a:r>
              <a:rPr lang="kk-KZ" sz="2400" dirty="0">
                <a:latin typeface="Times New Roman" panose="02020603050405020304" pitchFamily="18" charset="0"/>
                <a:cs typeface="Times New Roman" panose="02020603050405020304" pitchFamily="18" charset="0"/>
              </a:rPr>
              <a:t>) шынайылық дәрежесі; </a:t>
            </a:r>
            <a:r>
              <a:rPr lang="kk-KZ" sz="2400" dirty="0" smtClean="0">
                <a:latin typeface="Times New Roman" panose="02020603050405020304" pitchFamily="18" charset="0"/>
                <a:cs typeface="Times New Roman" panose="02020603050405020304" pitchFamily="18" charset="0"/>
              </a:rPr>
              <a:t/>
            </a:r>
            <a:br>
              <a:rPr lang="kk-KZ"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3</a:t>
            </a:r>
            <a:r>
              <a:rPr lang="kk-KZ" sz="2400" dirty="0" smtClean="0">
                <a:latin typeface="Times New Roman" panose="02020603050405020304" pitchFamily="18" charset="0"/>
                <a:cs typeface="Times New Roman" panose="02020603050405020304" pitchFamily="18" charset="0"/>
              </a:rPr>
              <a:t>)  </a:t>
            </a:r>
            <a:r>
              <a:rPr lang="kk-KZ" sz="2400" dirty="0">
                <a:latin typeface="Times New Roman" panose="02020603050405020304" pitchFamily="18" charset="0"/>
                <a:cs typeface="Times New Roman" panose="02020603050405020304" pitchFamily="18" charset="0"/>
              </a:rPr>
              <a:t>сөйлеу әрекетінің  барлық түрлерінде (тыңдау, сөйлеу, оқу және жазу)  және өзара байланысты қалыптасуын қамтамасыз ету; </a:t>
            </a:r>
            <a:r>
              <a:rPr lang="kk-KZ" sz="2400" dirty="0" smtClean="0">
                <a:latin typeface="Times New Roman" panose="02020603050405020304" pitchFamily="18" charset="0"/>
                <a:cs typeface="Times New Roman" panose="02020603050405020304" pitchFamily="18" charset="0"/>
              </a:rPr>
              <a:t/>
            </a:r>
            <a:br>
              <a:rPr lang="kk-KZ"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4</a:t>
            </a:r>
            <a:r>
              <a:rPr lang="kk-KZ" sz="2400" dirty="0" smtClean="0">
                <a:latin typeface="Times New Roman" panose="02020603050405020304" pitchFamily="18" charset="0"/>
                <a:cs typeface="Times New Roman" panose="02020603050405020304" pitchFamily="18" charset="0"/>
              </a:rPr>
              <a:t>) </a:t>
            </a:r>
            <a:r>
              <a:rPr lang="kk-KZ" sz="2400" dirty="0">
                <a:latin typeface="Times New Roman" panose="02020603050405020304" pitchFamily="18" charset="0"/>
                <a:cs typeface="Times New Roman" panose="02020603050405020304" pitchFamily="18" charset="0"/>
              </a:rPr>
              <a:t>логикалық жүйесі мен бірізділігін  сақтау</a:t>
            </a:r>
            <a:r>
              <a:rPr lang="ru-RU" sz="2400" dirty="0"/>
              <a:t/>
            </a:r>
            <a:br>
              <a:rPr lang="ru-RU" sz="2400" dirty="0"/>
            </a:br>
            <a:endParaRPr lang="ru-RU" sz="2400" dirty="0"/>
          </a:p>
        </p:txBody>
      </p:sp>
    </p:spTree>
    <p:extLst>
      <p:ext uri="{BB962C8B-B14F-4D97-AF65-F5344CB8AC3E}">
        <p14:creationId xmlns:p14="http://schemas.microsoft.com/office/powerpoint/2010/main" val="14465406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9047" y="678094"/>
            <a:ext cx="7582328" cy="4232953"/>
          </a:xfrm>
        </p:spPr>
        <p:txBody>
          <a:bodyPr/>
          <a:lstStyle/>
          <a:p>
            <a:r>
              <a:rPr lang="kk-KZ" sz="2400" dirty="0">
                <a:latin typeface="Times New Roman" panose="02020603050405020304" pitchFamily="18" charset="0"/>
                <a:cs typeface="Times New Roman" panose="02020603050405020304" pitchFamily="18" charset="0"/>
              </a:rPr>
              <a:t>Маңызды параметрлердің бірі - материалдардың шынайылық дәрежесі.</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u="sng" dirty="0">
                <a:latin typeface="Times New Roman" panose="02020603050405020304" pitchFamily="18" charset="0"/>
                <a:cs typeface="Times New Roman" panose="02020603050405020304" pitchFamily="18" charset="0"/>
              </a:rPr>
              <a:t>Шынайылық - бұл негізгі қағидалардың бірі.</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Р.Р. Джордан, ең бастысы, шынайылық екенін атап өтеді,</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Сондықтан курсқа  арналған материалдар авторының басты артықшылықтарының бірі, оның пікірінше, педагогикалық талаптарға дәл жауап беретін түпнұсқа мәтінді таба </a:t>
            </a:r>
            <a:r>
              <a:rPr lang="kk-KZ" sz="2400" dirty="0" smtClean="0">
                <a:latin typeface="Times New Roman" panose="02020603050405020304" pitchFamily="18" charset="0"/>
                <a:cs typeface="Times New Roman" panose="02020603050405020304" pitchFamily="18" charset="0"/>
              </a:rPr>
              <a:t>білуінде дейді [</a:t>
            </a:r>
            <a:r>
              <a:rPr lang="kk-KZ" sz="1400" b="1" dirty="0" smtClean="0">
                <a:latin typeface="Times New Roman" panose="02020603050405020304" pitchFamily="18" charset="0"/>
                <a:cs typeface="Times New Roman" panose="02020603050405020304" pitchFamily="18" charset="0"/>
              </a:rPr>
              <a:t>Jordan</a:t>
            </a:r>
            <a:r>
              <a:rPr lang="kk-KZ" sz="1400" b="1" dirty="0">
                <a:latin typeface="Times New Roman" panose="02020603050405020304" pitchFamily="18" charset="0"/>
                <a:cs typeface="Times New Roman" panose="02020603050405020304" pitchFamily="18" charset="0"/>
              </a:rPr>
              <a:t>, R. R., </a:t>
            </a:r>
            <a:r>
              <a:rPr lang="kk-KZ" sz="1400" dirty="0">
                <a:latin typeface="Times New Roman" panose="02020603050405020304" pitchFamily="18" charset="0"/>
                <a:cs typeface="Times New Roman" panose="02020603050405020304" pitchFamily="18" charset="0"/>
              </a:rPr>
              <a:t>English for Academic Purposes. A guide and resource book for teachers. Cambridge: CUP, 2000</a:t>
            </a:r>
            <a:r>
              <a:rPr lang="kk-KZ" sz="2400" dirty="0">
                <a:latin typeface="Times New Roman" panose="02020603050405020304" pitchFamily="18" charset="0"/>
                <a:cs typeface="Times New Roman" panose="02020603050405020304" pitchFamily="18" charset="0"/>
              </a:rPr>
              <a:t>.].</a:t>
            </a:r>
            <a:r>
              <a:rPr lang="ru-RU" sz="2400" dirty="0"/>
              <a:t/>
            </a:r>
            <a:br>
              <a:rPr lang="ru-RU" sz="2400" dirty="0"/>
            </a:br>
            <a:endParaRPr lang="ru-RU" sz="2400" dirty="0"/>
          </a:p>
        </p:txBody>
      </p:sp>
    </p:spTree>
    <p:extLst>
      <p:ext uri="{BB962C8B-B14F-4D97-AF65-F5344CB8AC3E}">
        <p14:creationId xmlns:p14="http://schemas.microsoft.com/office/powerpoint/2010/main" val="12660601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5567" y="474563"/>
            <a:ext cx="7525218" cy="4128260"/>
          </a:xfrm>
        </p:spPr>
        <p:txBody>
          <a:bodyPr/>
          <a:lstStyle/>
          <a:p>
            <a:r>
              <a:rPr lang="kk-KZ" sz="2800" dirty="0">
                <a:latin typeface="Times New Roman" panose="02020603050405020304" pitchFamily="18" charset="0"/>
                <a:cs typeface="Times New Roman" panose="02020603050405020304" pitchFamily="18" charset="0"/>
              </a:rPr>
              <a:t>Сабақ беру кезінде </a:t>
            </a:r>
            <a:r>
              <a:rPr lang="kk-KZ" sz="2800" u="sng" dirty="0">
                <a:latin typeface="Times New Roman" panose="02020603050405020304" pitchFamily="18" charset="0"/>
                <a:cs typeface="Times New Roman" panose="02020603050405020304" pitchFamily="18" charset="0"/>
              </a:rPr>
              <a:t>ғылыми-көпшілік мәтіндерді</a:t>
            </a:r>
            <a:r>
              <a:rPr lang="kk-KZ" sz="2800" dirty="0">
                <a:latin typeface="Times New Roman" panose="02020603050405020304" pitchFamily="18" charset="0"/>
                <a:cs typeface="Times New Roman" panose="02020603050405020304" pitchFamily="18" charset="0"/>
              </a:rPr>
              <a:t> </a:t>
            </a:r>
            <a:r>
              <a:rPr lang="kk-KZ" sz="2800" u="sng" dirty="0" smtClean="0">
                <a:latin typeface="Times New Roman" panose="02020603050405020304" pitchFamily="18" charset="0"/>
                <a:cs typeface="Times New Roman" panose="02020603050405020304" pitchFamily="18" charset="0"/>
              </a:rPr>
              <a:t>қолдану тиімді</a:t>
            </a:r>
            <a:r>
              <a:rPr lang="kk-KZ" sz="2800" dirty="0" smtClean="0">
                <a:latin typeface="Times New Roman" panose="02020603050405020304" pitchFamily="18" charset="0"/>
                <a:cs typeface="Times New Roman" panose="02020603050405020304" pitchFamily="18" charset="0"/>
              </a:rPr>
              <a:t>. </a:t>
            </a:r>
            <a:br>
              <a:rPr lang="kk-KZ" sz="2800" dirty="0" smtClean="0">
                <a:latin typeface="Times New Roman" panose="02020603050405020304" pitchFamily="18" charset="0"/>
                <a:cs typeface="Times New Roman" panose="02020603050405020304" pitchFamily="18" charset="0"/>
              </a:rPr>
            </a:br>
            <a:r>
              <a:rPr lang="kk-KZ" sz="2800" dirty="0" smtClean="0">
                <a:latin typeface="Times New Roman" panose="02020603050405020304" pitchFamily="18" charset="0"/>
                <a:cs typeface="Times New Roman" panose="02020603050405020304" pitchFamily="18" charset="0"/>
              </a:rPr>
              <a:t> Ғылыми-көпшілікке арналған </a:t>
            </a:r>
            <a:r>
              <a:rPr lang="kk-KZ" sz="2800" dirty="0">
                <a:latin typeface="Times New Roman" panose="02020603050405020304" pitchFamily="18" charset="0"/>
                <a:cs typeface="Times New Roman" panose="02020603050405020304" pitchFamily="18" charset="0"/>
              </a:rPr>
              <a:t>мәтіндер міндетті түрде </a:t>
            </a:r>
            <a:r>
              <a:rPr lang="kk-KZ" sz="2800" dirty="0" smtClean="0">
                <a:latin typeface="Times New Roman" panose="02020603050405020304" pitchFamily="18" charset="0"/>
                <a:cs typeface="Times New Roman" panose="02020603050405020304" pitchFamily="18" charset="0"/>
              </a:rPr>
              <a:t>қосылғаны жөн</a:t>
            </a:r>
            <a:r>
              <a:rPr lang="kk-KZ"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63677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7751" y="272005"/>
            <a:ext cx="8417201" cy="4423285"/>
          </a:xfrm>
        </p:spPr>
        <p:txBody>
          <a:bodyPr/>
          <a:lstStyle/>
          <a:p>
            <a:r>
              <a:rPr lang="kk-KZ" sz="2400" dirty="0"/>
              <a:t>«</a:t>
            </a:r>
            <a:r>
              <a:rPr lang="kk-KZ" sz="2400" dirty="0">
                <a:latin typeface="Times New Roman" panose="02020603050405020304" pitchFamily="18" charset="0"/>
                <a:cs typeface="Times New Roman" panose="02020603050405020304" pitchFamily="18" charset="0"/>
              </a:rPr>
              <a:t>Шет тілін меңгерту бойынша жалпыевропалық компетенцияда:  </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b="1" dirty="0" smtClean="0">
                <a:latin typeface="Times New Roman" panose="02020603050405020304" pitchFamily="18" charset="0"/>
                <a:cs typeface="Times New Roman" panose="02020603050405020304" pitchFamily="18" charset="0"/>
              </a:rPr>
              <a:t>«</a:t>
            </a:r>
            <a:r>
              <a:rPr lang="kk-KZ" sz="2400" b="1" dirty="0">
                <a:latin typeface="Times New Roman" panose="02020603050405020304" pitchFamily="18" charset="0"/>
                <a:cs typeface="Times New Roman" panose="02020603050405020304" pitchFamily="18" charset="0"/>
              </a:rPr>
              <a:t>түпнұсқа мәтіндер күнделікті өмірде кездесетін түзетілмеген мәтіндер </a:t>
            </a:r>
            <a:r>
              <a:rPr lang="kk-KZ" sz="2400" dirty="0">
                <a:latin typeface="Times New Roman" panose="02020603050405020304" pitchFamily="18" charset="0"/>
                <a:cs typeface="Times New Roman" panose="02020603050405020304" pitchFamily="18" charset="0"/>
              </a:rPr>
              <a:t>(газет, журнал, жарнама), </a:t>
            </a:r>
            <a:r>
              <a:rPr lang="kk-KZ" sz="2400" b="1" dirty="0" smtClean="0">
                <a:latin typeface="Times New Roman" panose="02020603050405020304" pitchFamily="18" charset="0"/>
                <a:cs typeface="Times New Roman" panose="02020603050405020304" pitchFamily="18" charset="0"/>
              </a:rPr>
              <a:t>сондай-ақ </a:t>
            </a:r>
            <a:r>
              <a:rPr lang="kk-KZ" sz="2400" b="1" dirty="0">
                <a:latin typeface="Times New Roman" panose="02020603050405020304" pitchFamily="18" charset="0"/>
                <a:cs typeface="Times New Roman" panose="02020603050405020304" pitchFamily="18" charset="0"/>
              </a:rPr>
              <a:t>білімді, қызығушылықты және жеке тұлғаны ескере </a:t>
            </a:r>
            <a:r>
              <a:rPr lang="kk-KZ" sz="2400" b="1" dirty="0" smtClean="0">
                <a:latin typeface="Times New Roman" panose="02020603050405020304" pitchFamily="18" charset="0"/>
                <a:cs typeface="Times New Roman" panose="02020603050405020304" pitchFamily="18" charset="0"/>
              </a:rPr>
              <a:t>отырып, </a:t>
            </a:r>
            <a:r>
              <a:rPr lang="kk-KZ" sz="2400" b="1" dirty="0">
                <a:solidFill>
                  <a:srgbClr val="7030A0"/>
                </a:solidFill>
                <a:latin typeface="Times New Roman" panose="02020603050405020304" pitchFamily="18" charset="0"/>
                <a:cs typeface="Times New Roman" panose="02020603050405020304" pitchFamily="18" charset="0"/>
              </a:rPr>
              <a:t>арнайы таңдалған және бейімделген түпнұсқа мәтіндер болып саналады.»</a:t>
            </a:r>
            <a:r>
              <a:rPr lang="kk-KZ" sz="1400" b="1" dirty="0">
                <a:solidFill>
                  <a:srgbClr val="7030A0"/>
                </a:solidFill>
                <a:latin typeface="Times New Roman" panose="02020603050405020304" pitchFamily="18" charset="0"/>
                <a:cs typeface="Times New Roman" panose="02020603050405020304" pitchFamily="18" charset="0"/>
              </a:rPr>
              <a:t>[ </a:t>
            </a:r>
            <a:r>
              <a:rPr lang="ru-RU" sz="1400" b="1" dirty="0">
                <a:latin typeface="Times New Roman" panose="02020603050405020304" pitchFamily="18" charset="0"/>
                <a:cs typeface="Times New Roman" panose="02020603050405020304" pitchFamily="18" charset="0"/>
              </a:rPr>
              <a:t>Общеевропейские </a:t>
            </a:r>
            <a:r>
              <a:rPr lang="ru-RU" sz="1400" dirty="0">
                <a:latin typeface="Times New Roman" panose="02020603050405020304" pitchFamily="18" charset="0"/>
                <a:cs typeface="Times New Roman" panose="02020603050405020304" pitchFamily="18" charset="0"/>
              </a:rPr>
              <a:t>компетенции владения иностранным языком: Изучение, обучение, оценка. Страсбург: Совет Европы, 2003. - 256 с.</a:t>
            </a:r>
            <a:r>
              <a:rPr lang="kk-KZ" sz="1400" dirty="0">
                <a:latin typeface="Times New Roman" panose="02020603050405020304" pitchFamily="18" charset="0"/>
                <a:cs typeface="Times New Roman" panose="02020603050405020304" pitchFamily="18" charset="0"/>
              </a:rPr>
              <a:t>].</a:t>
            </a:r>
            <a:r>
              <a:rPr lang="ru-RU" sz="2400" dirty="0"/>
              <a:t/>
            </a:r>
            <a:br>
              <a:rPr lang="ru-RU" sz="2400" dirty="0"/>
            </a:br>
            <a:endParaRPr lang="ru-RU" sz="2400" dirty="0"/>
          </a:p>
        </p:txBody>
      </p:sp>
    </p:spTree>
    <p:extLst>
      <p:ext uri="{BB962C8B-B14F-4D97-AF65-F5344CB8AC3E}">
        <p14:creationId xmlns:p14="http://schemas.microsoft.com/office/powerpoint/2010/main" val="34727099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5210" y="283580"/>
            <a:ext cx="8561038" cy="4719935"/>
          </a:xfrm>
        </p:spPr>
        <p:txBody>
          <a:bodyPr/>
          <a:lstStyle/>
          <a:p>
            <a:r>
              <a:rPr lang="kk-KZ" sz="2400" dirty="0" smtClean="0">
                <a:latin typeface="Times New Roman" panose="02020603050405020304" pitchFamily="18" charset="0"/>
                <a:cs typeface="Times New Roman" panose="02020603050405020304" pitchFamily="18" charset="0"/>
              </a:rPr>
              <a:t>Д.Фрейд-Бустың </a:t>
            </a:r>
            <a:r>
              <a:rPr lang="kk-KZ" sz="2400" dirty="0">
                <a:latin typeface="Times New Roman" panose="02020603050405020304" pitchFamily="18" charset="0"/>
                <a:cs typeface="Times New Roman" panose="02020603050405020304" pitchFamily="18" charset="0"/>
              </a:rPr>
              <a:t>[</a:t>
            </a:r>
            <a:r>
              <a:rPr lang="en-US" sz="1400" b="1" dirty="0">
                <a:latin typeface="Times New Roman" panose="02020603050405020304" pitchFamily="18" charset="0"/>
                <a:cs typeface="Times New Roman" panose="02020603050405020304" pitchFamily="18" charset="0"/>
              </a:rPr>
              <a:t>Fried-Booth, D. L., </a:t>
            </a:r>
            <a:r>
              <a:rPr lang="en-US" sz="1400" dirty="0">
                <a:latin typeface="Times New Roman" panose="02020603050405020304" pitchFamily="18" charset="0"/>
                <a:cs typeface="Times New Roman" panose="02020603050405020304" pitchFamily="18" charset="0"/>
              </a:rPr>
              <a:t>Project Work. Oxford: Oxford Univ. Press, 1986.</a:t>
            </a:r>
            <a:r>
              <a:rPr lang="kk-KZ" sz="1400" dirty="0">
                <a:latin typeface="Times New Roman" panose="02020603050405020304" pitchFamily="18" charset="0"/>
                <a:cs typeface="Times New Roman" panose="02020603050405020304" pitchFamily="18" charset="0"/>
              </a:rPr>
              <a:t>] </a:t>
            </a:r>
            <a:r>
              <a:rPr lang="kk-KZ" sz="2400" dirty="0">
                <a:latin typeface="Times New Roman" panose="02020603050405020304" pitchFamily="18" charset="0"/>
                <a:cs typeface="Times New Roman" panose="02020603050405020304" pitchFamily="18" charset="0"/>
              </a:rPr>
              <a:t>сөзінен кейін біз </a:t>
            </a:r>
            <a:r>
              <a:rPr lang="kk-KZ" sz="2400" u="sng" dirty="0">
                <a:latin typeface="Times New Roman" panose="02020603050405020304" pitchFamily="18" charset="0"/>
                <a:cs typeface="Times New Roman" panose="02020603050405020304" pitchFamily="18" charset="0"/>
              </a:rPr>
              <a:t>түпнұсқалық ( </a:t>
            </a:r>
            <a:r>
              <a:rPr lang="kk-KZ" sz="2400" u="sng" dirty="0" smtClean="0">
                <a:latin typeface="Times New Roman" panose="02020603050405020304" pitchFamily="18" charset="0"/>
                <a:cs typeface="Times New Roman" panose="02020603050405020304" pitchFamily="18" charset="0"/>
              </a:rPr>
              <a:t>аутенттілік)  </a:t>
            </a:r>
            <a:r>
              <a:rPr lang="kk-KZ" sz="2400" u="sng" dirty="0">
                <a:latin typeface="Times New Roman" panose="02020603050405020304" pitchFamily="18" charset="0"/>
                <a:cs typeface="Times New Roman" panose="02020603050405020304" pitchFamily="18" charset="0"/>
              </a:rPr>
              <a:t>мәселесін төрт жағынан қарауға болады деп санаймыз: </a:t>
            </a:r>
            <a:r>
              <a:rPr lang="kk-KZ" sz="2400" dirty="0" smtClean="0">
                <a:latin typeface="Times New Roman" panose="02020603050405020304" pitchFamily="18" charset="0"/>
                <a:cs typeface="Times New Roman" panose="02020603050405020304" pitchFamily="18" charset="0"/>
              </a:rPr>
              <a:t/>
            </a:r>
            <a:br>
              <a:rPr lang="kk-KZ" sz="2400" dirty="0" smtClean="0">
                <a:latin typeface="Times New Roman" panose="02020603050405020304" pitchFamily="18" charset="0"/>
                <a:cs typeface="Times New Roman" panose="02020603050405020304" pitchFamily="18" charset="0"/>
              </a:rPr>
            </a:br>
            <a:r>
              <a:rPr lang="kk-KZ" sz="2400" dirty="0" smtClean="0">
                <a:latin typeface="Times New Roman" panose="02020603050405020304" pitchFamily="18" charset="0"/>
                <a:cs typeface="Times New Roman" panose="02020603050405020304" pitchFamily="18" charset="0"/>
              </a:rPr>
              <a:t>1</a:t>
            </a:r>
            <a:r>
              <a:rPr lang="kk-KZ" sz="2400" dirty="0">
                <a:latin typeface="Times New Roman" panose="02020603050405020304" pitchFamily="18" charset="0"/>
                <a:cs typeface="Times New Roman" panose="02020603050405020304" pitchFamily="18" charset="0"/>
              </a:rPr>
              <a:t>) курста оқылған тілдік материалдың шынайылығы</a:t>
            </a:r>
            <a:r>
              <a:rPr lang="kk-KZ" sz="2400" dirty="0" smtClean="0">
                <a:latin typeface="Times New Roman" panose="02020603050405020304" pitchFamily="18" charset="0"/>
                <a:cs typeface="Times New Roman" panose="02020603050405020304" pitchFamily="18" charset="0"/>
              </a:rPr>
              <a:t>;</a:t>
            </a:r>
            <a:br>
              <a:rPr lang="kk-KZ" sz="2400" dirty="0" smtClean="0">
                <a:latin typeface="Times New Roman" panose="02020603050405020304" pitchFamily="18" charset="0"/>
                <a:cs typeface="Times New Roman" panose="02020603050405020304" pitchFamily="18" charset="0"/>
              </a:rPr>
            </a:br>
            <a:r>
              <a:rPr lang="kk-KZ" sz="2400" dirty="0" smtClean="0">
                <a:latin typeface="Times New Roman" panose="02020603050405020304" pitchFamily="18" charset="0"/>
                <a:cs typeface="Times New Roman" panose="02020603050405020304" pitchFamily="18" charset="0"/>
              </a:rPr>
              <a:t> </a:t>
            </a:r>
            <a:r>
              <a:rPr lang="kk-KZ" sz="2400" dirty="0">
                <a:latin typeface="Times New Roman" panose="02020603050405020304" pitchFamily="18" charset="0"/>
                <a:cs typeface="Times New Roman" panose="02020603050405020304" pitchFamily="18" charset="0"/>
              </a:rPr>
              <a:t>2) тапсырмалардың немесе жаттығулардың шынайылығы;</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3) оқиғалардың шынайылығы</a:t>
            </a:r>
            <a:r>
              <a:rPr lang="kk-KZ" sz="2400" dirty="0" smtClean="0">
                <a:latin typeface="Times New Roman" panose="02020603050405020304" pitchFamily="18" charset="0"/>
                <a:cs typeface="Times New Roman" panose="02020603050405020304" pitchFamily="18" charset="0"/>
              </a:rPr>
              <a:t>;</a:t>
            </a:r>
            <a:br>
              <a:rPr lang="kk-KZ" sz="2400" dirty="0" smtClean="0">
                <a:latin typeface="Times New Roman" panose="02020603050405020304" pitchFamily="18" charset="0"/>
                <a:cs typeface="Times New Roman" panose="02020603050405020304" pitchFamily="18" charset="0"/>
              </a:rPr>
            </a:br>
            <a:r>
              <a:rPr lang="kk-KZ" sz="2400" dirty="0" smtClean="0">
                <a:latin typeface="Times New Roman" panose="02020603050405020304" pitchFamily="18" charset="0"/>
                <a:cs typeface="Times New Roman" panose="02020603050405020304" pitchFamily="18" charset="0"/>
              </a:rPr>
              <a:t> </a:t>
            </a:r>
            <a:r>
              <a:rPr lang="kk-KZ" sz="2400" dirty="0">
                <a:latin typeface="Times New Roman" panose="02020603050405020304" pitchFamily="18" charset="0"/>
                <a:cs typeface="Times New Roman" panose="02020603050405020304" pitchFamily="18" charset="0"/>
              </a:rPr>
              <a:t>4) тыңдаушының тәжірибесінің шынайылығы.</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 </a:t>
            </a:r>
            <a:r>
              <a:rPr lang="kk-KZ" sz="2400" u="sng" dirty="0">
                <a:latin typeface="Times New Roman" panose="02020603050405020304" pitchFamily="18" charset="0"/>
                <a:cs typeface="Times New Roman" panose="02020603050405020304" pitchFamily="18" charset="0"/>
              </a:rPr>
              <a:t>Тапсырмалар деңгей сайын шынайылықпен өрбігені тиімді. </a:t>
            </a:r>
            <a:r>
              <a:rPr lang="ru-RU" sz="2400" dirty="0"/>
              <a:t/>
            </a:r>
            <a:br>
              <a:rPr lang="ru-RU" sz="2400" dirty="0"/>
            </a:br>
            <a:endParaRPr lang="ru-RU" sz="2400" dirty="0"/>
          </a:p>
        </p:txBody>
      </p:sp>
    </p:spTree>
    <p:extLst>
      <p:ext uri="{BB962C8B-B14F-4D97-AF65-F5344CB8AC3E}">
        <p14:creationId xmlns:p14="http://schemas.microsoft.com/office/powerpoint/2010/main" val="2173507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7990DC2D-F1DC-D640-A279-4B13A25FBE7B}"/>
              </a:ext>
            </a:extLst>
          </p:cNvPr>
          <p:cNvSpPr>
            <a:spLocks noGrp="1"/>
          </p:cNvSpPr>
          <p:nvPr>
            <p:ph type="body" idx="1"/>
          </p:nvPr>
        </p:nvSpPr>
        <p:spPr>
          <a:xfrm>
            <a:off x="312516" y="711843"/>
            <a:ext cx="8500269" cy="3119234"/>
          </a:xfrm>
        </p:spPr>
        <p:txBody>
          <a:bodyPr/>
          <a:lstStyle/>
          <a:p>
            <a:pPr marL="114300" indent="0" algn="just">
              <a:buNone/>
            </a:pPr>
            <a:r>
              <a:rPr lang="kk-KZ" sz="2000" dirty="0" smtClean="0">
                <a:solidFill>
                  <a:schemeClr val="bg1"/>
                </a:solidFill>
                <a:latin typeface="Times New Roman" panose="02020603050405020304" pitchFamily="18" charset="0"/>
                <a:cs typeface="Times New Roman" panose="02020603050405020304" pitchFamily="18" charset="0"/>
              </a:rPr>
              <a:t> </a:t>
            </a:r>
            <a:r>
              <a:rPr lang="kk-KZ" sz="2000" dirty="0" smtClean="0">
                <a:solidFill>
                  <a:srgbClr val="7030A0"/>
                </a:solidFill>
                <a:latin typeface="Times New Roman" panose="02020603050405020304" pitchFamily="18" charset="0"/>
                <a:cs typeface="Times New Roman" panose="02020603050405020304" pitchFamily="18" charset="0"/>
              </a:rPr>
              <a:t>Кәсіби қазақ тілінің әл Фараби атындағы ұлттық университетте басталуы:</a:t>
            </a:r>
          </a:p>
          <a:p>
            <a:pPr algn="just">
              <a:buFont typeface="Arial" panose="020B0604020202020204" pitchFamily="34" charset="0"/>
              <a:buChar char="•"/>
            </a:pPr>
            <a:r>
              <a:rPr lang="kk-KZ" sz="2000" dirty="0">
                <a:solidFill>
                  <a:srgbClr val="7030A0"/>
                </a:solidFill>
                <a:latin typeface="Times New Roman" panose="02020603050405020304" pitchFamily="18" charset="0"/>
                <a:cs typeface="Times New Roman" panose="02020603050405020304" pitchFamily="18" charset="0"/>
              </a:rPr>
              <a:t> </a:t>
            </a:r>
            <a:r>
              <a:rPr lang="kk-KZ" sz="2000" dirty="0" smtClean="0">
                <a:solidFill>
                  <a:srgbClr val="7030A0"/>
                </a:solidFill>
                <a:latin typeface="Times New Roman" panose="02020603050405020304" pitchFamily="18" charset="0"/>
                <a:cs typeface="Times New Roman" panose="02020603050405020304" pitchFamily="18" charset="0"/>
              </a:rPr>
              <a:t>экономика факультетіне арналған қазақ тілі</a:t>
            </a:r>
            <a:r>
              <a:rPr lang="en-US" sz="2000" dirty="0" smtClean="0">
                <a:solidFill>
                  <a:srgbClr val="7030A0"/>
                </a:solidFill>
                <a:latin typeface="Times New Roman" panose="02020603050405020304" pitchFamily="18" charset="0"/>
                <a:cs typeface="Times New Roman" panose="02020603050405020304" pitchFamily="18" charset="0"/>
              </a:rPr>
              <a:t> </a:t>
            </a:r>
            <a:r>
              <a:rPr lang="kk-KZ" sz="2000" dirty="0" smtClean="0">
                <a:solidFill>
                  <a:srgbClr val="7030A0"/>
                </a:solidFill>
                <a:latin typeface="Times New Roman" panose="02020603050405020304" pitchFamily="18" charset="0"/>
                <a:cs typeface="Times New Roman" panose="02020603050405020304" pitchFamily="18" charset="0"/>
              </a:rPr>
              <a:t> (</a:t>
            </a:r>
            <a:r>
              <a:rPr lang="en-US" sz="2000" dirty="0" smtClean="0">
                <a:solidFill>
                  <a:srgbClr val="7030A0"/>
                </a:solidFill>
                <a:latin typeface="Times New Roman" panose="02020603050405020304" pitchFamily="18" charset="0"/>
                <a:cs typeface="Times New Roman" panose="02020603050405020304" pitchFamily="18" charset="0"/>
              </a:rPr>
              <a:t>1996) 4 </a:t>
            </a:r>
            <a:r>
              <a:rPr lang="kk-KZ" sz="2000" dirty="0" smtClean="0">
                <a:solidFill>
                  <a:srgbClr val="7030A0"/>
                </a:solidFill>
                <a:latin typeface="Times New Roman" panose="02020603050405020304" pitchFamily="18" charset="0"/>
                <a:cs typeface="Times New Roman" panose="02020603050405020304" pitchFamily="18" charset="0"/>
              </a:rPr>
              <a:t>басылым алды.</a:t>
            </a:r>
          </a:p>
          <a:p>
            <a:pPr algn="just">
              <a:buFont typeface="Wingdings" panose="05000000000000000000" pitchFamily="2" charset="2"/>
              <a:buChar char="§"/>
            </a:pPr>
            <a:r>
              <a:rPr lang="kk-KZ" sz="2000" dirty="0">
                <a:solidFill>
                  <a:srgbClr val="7030A0"/>
                </a:solidFill>
                <a:latin typeface="Times New Roman" panose="02020603050405020304" pitchFamily="18" charset="0"/>
                <a:cs typeface="Times New Roman" panose="02020603050405020304" pitchFamily="18" charset="0"/>
              </a:rPr>
              <a:t> </a:t>
            </a:r>
            <a:r>
              <a:rPr lang="kk-KZ" sz="2000" dirty="0" smtClean="0">
                <a:solidFill>
                  <a:srgbClr val="7030A0"/>
                </a:solidFill>
                <a:latin typeface="Times New Roman" panose="02020603050405020304" pitchFamily="18" charset="0"/>
                <a:cs typeface="Times New Roman" panose="02020603050405020304" pitchFamily="18" charset="0"/>
              </a:rPr>
              <a:t>халықаралық  қатынас факультетіне арналған қазақ тілі;</a:t>
            </a:r>
            <a:r>
              <a:rPr lang="en-US" sz="2000" dirty="0" smtClean="0">
                <a:solidFill>
                  <a:srgbClr val="7030A0"/>
                </a:solidFill>
                <a:latin typeface="Times New Roman" panose="02020603050405020304" pitchFamily="18" charset="0"/>
                <a:cs typeface="Times New Roman" panose="02020603050405020304" pitchFamily="18" charset="0"/>
              </a:rPr>
              <a:t> ( 1999)</a:t>
            </a:r>
            <a:r>
              <a:rPr lang="kk-KZ" sz="2000" dirty="0" smtClean="0">
                <a:solidFill>
                  <a:srgbClr val="7030A0"/>
                </a:solidFill>
                <a:latin typeface="Times New Roman" panose="02020603050405020304" pitchFamily="18" charset="0"/>
                <a:cs typeface="Times New Roman" panose="02020603050405020304" pitchFamily="18" charset="0"/>
              </a:rPr>
              <a:t> </a:t>
            </a:r>
            <a:r>
              <a:rPr lang="en-US" sz="2000" dirty="0" smtClean="0">
                <a:solidFill>
                  <a:srgbClr val="7030A0"/>
                </a:solidFill>
                <a:latin typeface="Times New Roman" panose="02020603050405020304" pitchFamily="18" charset="0"/>
                <a:cs typeface="Times New Roman" panose="02020603050405020304" pitchFamily="18" charset="0"/>
              </a:rPr>
              <a:t>2</a:t>
            </a:r>
            <a:r>
              <a:rPr lang="kk-KZ" sz="2000" dirty="0" smtClean="0">
                <a:solidFill>
                  <a:srgbClr val="7030A0"/>
                </a:solidFill>
                <a:latin typeface="Times New Roman" panose="02020603050405020304" pitchFamily="18" charset="0"/>
                <a:cs typeface="Times New Roman" panose="02020603050405020304" pitchFamily="18" charset="0"/>
              </a:rPr>
              <a:t> </a:t>
            </a:r>
            <a:r>
              <a:rPr lang="en-US" sz="2000" dirty="0" smtClean="0">
                <a:solidFill>
                  <a:srgbClr val="7030A0"/>
                </a:solidFill>
                <a:latin typeface="Times New Roman" panose="02020603050405020304" pitchFamily="18" charset="0"/>
                <a:cs typeface="Times New Roman" panose="02020603050405020304" pitchFamily="18" charset="0"/>
              </a:rPr>
              <a:t>б</a:t>
            </a:r>
            <a:r>
              <a:rPr lang="kk-KZ" sz="2000" dirty="0" smtClean="0">
                <a:solidFill>
                  <a:srgbClr val="7030A0"/>
                </a:solidFill>
                <a:latin typeface="Times New Roman" panose="02020603050405020304" pitchFamily="18" charset="0"/>
                <a:cs typeface="Times New Roman" panose="02020603050405020304" pitchFamily="18" charset="0"/>
              </a:rPr>
              <a:t>асылым алды</a:t>
            </a:r>
          </a:p>
          <a:p>
            <a:pPr algn="just">
              <a:buFont typeface="Wingdings" panose="05000000000000000000" pitchFamily="2" charset="2"/>
              <a:buChar char="§"/>
            </a:pPr>
            <a:r>
              <a:rPr lang="kk-KZ" sz="2000" dirty="0" smtClean="0">
                <a:solidFill>
                  <a:srgbClr val="7030A0"/>
                </a:solidFill>
                <a:latin typeface="Times New Roman" panose="02020603050405020304" pitchFamily="18" charset="0"/>
                <a:cs typeface="Times New Roman" panose="02020603050405020304" pitchFamily="18" charset="0"/>
              </a:rPr>
              <a:t>Гуманитарлық факультетке арналған қазақ тілі</a:t>
            </a:r>
            <a:r>
              <a:rPr lang="en-US" sz="2000" dirty="0" smtClean="0">
                <a:solidFill>
                  <a:srgbClr val="7030A0"/>
                </a:solidFill>
                <a:latin typeface="Times New Roman" panose="02020603050405020304" pitchFamily="18" charset="0"/>
                <a:cs typeface="Times New Roman" panose="02020603050405020304" pitchFamily="18" charset="0"/>
              </a:rPr>
              <a:t> ( 2003)</a:t>
            </a:r>
            <a:endParaRPr lang="ru-RU" sz="2000" dirty="0" smtClean="0">
              <a:solidFill>
                <a:srgbClr val="7030A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kk-KZ" sz="2000" dirty="0" smtClean="0">
                <a:solidFill>
                  <a:srgbClr val="7030A0"/>
                </a:solidFill>
                <a:latin typeface="Times New Roman" panose="02020603050405020304" pitchFamily="18" charset="0"/>
                <a:cs typeface="Times New Roman" panose="02020603050405020304" pitchFamily="18" charset="0"/>
              </a:rPr>
              <a:t>Қазақ тілі  (Іскери әлем үшін) </a:t>
            </a:r>
            <a:r>
              <a:rPr lang="en-US" sz="2000" dirty="0" smtClean="0">
                <a:solidFill>
                  <a:srgbClr val="7030A0"/>
                </a:solidFill>
                <a:latin typeface="Times New Roman" panose="02020603050405020304" pitchFamily="18" charset="0"/>
                <a:cs typeface="Times New Roman" panose="02020603050405020304" pitchFamily="18" charset="0"/>
              </a:rPr>
              <a:t>2019</a:t>
            </a:r>
          </a:p>
          <a:p>
            <a:pPr algn="just">
              <a:buFont typeface="Wingdings" panose="05000000000000000000" pitchFamily="2" charset="2"/>
              <a:buChar char="§"/>
            </a:pPr>
            <a:r>
              <a:rPr lang="en-US" sz="2000" dirty="0">
                <a:solidFill>
                  <a:srgbClr val="7030A0"/>
                </a:solidFill>
                <a:latin typeface="Times New Roman" panose="02020603050405020304" pitchFamily="18" charset="0"/>
                <a:cs typeface="Times New Roman" panose="02020603050405020304" pitchFamily="18" charset="0"/>
              </a:rPr>
              <a:t> </a:t>
            </a:r>
            <a:endParaRPr lang="x-none" sz="20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44976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6095" y="364603"/>
            <a:ext cx="6133477" cy="4320413"/>
          </a:xfrm>
        </p:spPr>
        <p:txBody>
          <a:bodyPr/>
          <a:lstStyle/>
          <a:p>
            <a:r>
              <a:rPr lang="kk-KZ" sz="2400" dirty="0" smtClean="0"/>
              <a:t> Кәсіби қазақ тілі курсын  жобалауға қатысты лингвистикалық аспектілер</a:t>
            </a:r>
            <a:endParaRPr lang="ru-RU" sz="2400" dirty="0"/>
          </a:p>
        </p:txBody>
      </p:sp>
    </p:spTree>
    <p:extLst>
      <p:ext uri="{BB962C8B-B14F-4D97-AF65-F5344CB8AC3E}">
        <p14:creationId xmlns:p14="http://schemas.microsoft.com/office/powerpoint/2010/main" val="41789529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566" y="376177"/>
            <a:ext cx="8352809" cy="4103226"/>
          </a:xfrm>
        </p:spPr>
        <p:txBody>
          <a:bodyPr/>
          <a:lstStyle/>
          <a:p>
            <a:r>
              <a:rPr lang="ru-RU" sz="1800" dirty="0">
                <a:latin typeface="Times New Roman" panose="02020603050405020304" pitchFamily="18" charset="0"/>
                <a:cs typeface="Times New Roman" panose="02020603050405020304" pitchFamily="18" charset="0"/>
              </a:rPr>
              <a:t>Қазіргі кездегі маңыздылардың бірі – кәсіби </a:t>
            </a:r>
            <a:r>
              <a:rPr lang="kk-KZ" sz="1800" dirty="0">
                <a:latin typeface="Times New Roman" panose="02020603050405020304" pitchFamily="18" charset="0"/>
                <a:cs typeface="Times New Roman" panose="02020603050405020304" pitchFamily="18" charset="0"/>
              </a:rPr>
              <a:t>қазақ тіліне  қатысты </a:t>
            </a:r>
            <a:r>
              <a:rPr lang="ru-RU" sz="1800" b="1" dirty="0">
                <a:latin typeface="Times New Roman" panose="02020603050405020304" pitchFamily="18" charset="0"/>
                <a:cs typeface="Times New Roman" panose="02020603050405020304" pitchFamily="18" charset="0"/>
              </a:rPr>
              <a:t>тілдік материалдарды жүйелеу негіздерін</a:t>
            </a:r>
            <a:r>
              <a:rPr lang="ru-RU" sz="1800" dirty="0">
                <a:latin typeface="Times New Roman" panose="02020603050405020304" pitchFamily="18" charset="0"/>
                <a:cs typeface="Times New Roman" panose="02020603050405020304" pitchFamily="18" charset="0"/>
              </a:rPr>
              <a:t> таңдау туралы мәселе</a:t>
            </a: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kk-KZ" sz="1800" dirty="0">
                <a:latin typeface="Times New Roman" panose="02020603050405020304" pitchFamily="18" charset="0"/>
                <a:cs typeface="Times New Roman" panose="02020603050405020304" pitchFamily="18" charset="0"/>
              </a:rPr>
              <a:t>    Арнайы мақсатта мамандыққа бағытталған Кәсіби қазақ тілі  </a:t>
            </a:r>
            <a:r>
              <a:rPr lang="kk-KZ" sz="1800" u="sng" dirty="0">
                <a:latin typeface="Times New Roman" panose="02020603050405020304" pitchFamily="18" charset="0"/>
                <a:cs typeface="Times New Roman" panose="02020603050405020304" pitchFamily="18" charset="0"/>
              </a:rPr>
              <a:t>Мемлекеттік стандарттың ажырамас компоненті (2015)</a:t>
            </a:r>
            <a:r>
              <a:rPr lang="kk-KZ" sz="1800" dirty="0">
                <a:latin typeface="Times New Roman" panose="02020603050405020304" pitchFamily="18" charset="0"/>
                <a:cs typeface="Times New Roman" panose="02020603050405020304" pitchFamily="18" charset="0"/>
              </a:rPr>
              <a:t>  Мұнда кәсіби коммуникативтік  компетенция мазмұны анықталған яғни тілдік құзірет сипатталған. </a:t>
            </a: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kk-KZ" sz="1800" dirty="0">
                <a:latin typeface="Times New Roman" panose="02020603050405020304" pitchFamily="18" charset="0"/>
                <a:cs typeface="Times New Roman" panose="02020603050405020304" pitchFamily="18" charset="0"/>
              </a:rPr>
              <a:t> Кәсіби модульдер қазіргі жалпыдидактикалық, әдістемелік, лингводидактикалық бағытта дайындалады. Олардың бастысы:</a:t>
            </a: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kk-KZ" sz="1800" dirty="0">
                <a:latin typeface="Times New Roman" panose="02020603050405020304" pitchFamily="18" charset="0"/>
                <a:cs typeface="Times New Roman" panose="02020603050405020304" pitchFamily="18" charset="0"/>
              </a:rPr>
              <a:t> </a:t>
            </a:r>
            <a:r>
              <a:rPr lang="kk-KZ" sz="1800" dirty="0">
                <a:solidFill>
                  <a:srgbClr val="C00000"/>
                </a:solidFill>
                <a:latin typeface="Times New Roman" panose="02020603050405020304" pitchFamily="18" charset="0"/>
                <a:cs typeface="Times New Roman" panose="02020603050405020304" pitchFamily="18" charset="0"/>
              </a:rPr>
              <a:t>Әр деңгейге </a:t>
            </a:r>
            <a:r>
              <a:rPr lang="kk-KZ" sz="1800" dirty="0">
                <a:latin typeface="Times New Roman" panose="02020603050405020304" pitchFamily="18" charset="0"/>
                <a:cs typeface="Times New Roman" panose="02020603050405020304" pitchFamily="18" charset="0"/>
              </a:rPr>
              <a:t>сәйкес </a:t>
            </a:r>
            <a:r>
              <a:rPr lang="kk-KZ" sz="1800" i="1" dirty="0">
                <a:latin typeface="Times New Roman" panose="02020603050405020304" pitchFamily="18" charset="0"/>
                <a:cs typeface="Times New Roman" panose="02020603050405020304" pitchFamily="18" charset="0"/>
              </a:rPr>
              <a:t>мамандыққа, кәсіпке бағытталған модуль</a:t>
            </a:r>
            <a:r>
              <a:rPr lang="kk-KZ" sz="1800" dirty="0">
                <a:latin typeface="Times New Roman" panose="02020603050405020304" pitchFamily="18" charset="0"/>
                <a:cs typeface="Times New Roman" panose="02020603050405020304" pitchFamily="18" charset="0"/>
              </a:rPr>
              <a:t> –  тілдік, мәтіндік, коммуникативтәк материалдар.</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65805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581" y="266219"/>
            <a:ext cx="7170516" cy="3181408"/>
          </a:xfrm>
        </p:spPr>
        <p:txBody>
          <a:bodyPr/>
          <a:lstStyle/>
          <a:p>
            <a:r>
              <a:rPr lang="kk-KZ" sz="2800" i="1" dirty="0">
                <a:latin typeface="Times New Roman" panose="02020603050405020304" pitchFamily="18" charset="0"/>
                <a:cs typeface="Times New Roman" panose="02020603050405020304" pitchFamily="18" charset="0"/>
              </a:rPr>
              <a:t>Бағдарламалық құжат  мына талаптарды ескеруі тиіс</a:t>
            </a:r>
            <a:r>
              <a:rPr lang="kk-KZ" sz="2800" dirty="0">
                <a:latin typeface="Times New Roman" panose="02020603050405020304" pitchFamily="18" charset="0"/>
                <a:cs typeface="Times New Roman" panose="02020603050405020304" pitchFamily="18" charset="0"/>
              </a:rPr>
              <a:t>: </a:t>
            </a:r>
            <a:r>
              <a:rPr lang="kk-KZ" sz="2800" b="1" dirty="0">
                <a:latin typeface="Times New Roman" panose="02020603050405020304" pitchFamily="18" charset="0"/>
                <a:cs typeface="Times New Roman" panose="02020603050405020304" pitchFamily="18" charset="0"/>
              </a:rPr>
              <a:t>жүйелілік,</a:t>
            </a:r>
            <a:r>
              <a:rPr lang="kk-KZ" sz="2800" dirty="0">
                <a:latin typeface="Times New Roman" panose="02020603050405020304" pitchFamily="18" charset="0"/>
                <a:cs typeface="Times New Roman" panose="02020603050405020304" pitchFamily="18" charset="0"/>
              </a:rPr>
              <a:t>  </a:t>
            </a:r>
            <a:r>
              <a:rPr lang="kk-KZ" sz="2800" b="1" dirty="0">
                <a:latin typeface="Times New Roman" panose="02020603050405020304" pitchFamily="18" charset="0"/>
                <a:cs typeface="Times New Roman" panose="02020603050405020304" pitchFamily="18" charset="0"/>
              </a:rPr>
              <a:t>тұтастық,</a:t>
            </a:r>
            <a:r>
              <a:rPr lang="kk-KZ" sz="2800" dirty="0">
                <a:latin typeface="Times New Roman" panose="02020603050405020304" pitchFamily="18" charset="0"/>
                <a:cs typeface="Times New Roman" panose="02020603050405020304" pitchFamily="18" charset="0"/>
              </a:rPr>
              <a:t> </a:t>
            </a:r>
            <a:r>
              <a:rPr lang="kk-KZ" sz="2800" b="1" dirty="0">
                <a:latin typeface="Times New Roman" panose="02020603050405020304" pitchFamily="18" charset="0"/>
                <a:cs typeface="Times New Roman" panose="02020603050405020304" pitchFamily="18" charset="0"/>
              </a:rPr>
              <a:t>практикалылығы</a:t>
            </a:r>
            <a:r>
              <a:rPr lang="kk-KZ" sz="2800" dirty="0">
                <a:latin typeface="Times New Roman" panose="02020603050405020304" pitchFamily="18" charset="0"/>
                <a:cs typeface="Times New Roman" panose="02020603050405020304" pitchFamily="18" charset="0"/>
              </a:rPr>
              <a:t>, тілдік, мәтіндік, коммуникативтік материалдардың толықтығы және  </a:t>
            </a:r>
            <a:r>
              <a:rPr lang="kk-KZ" sz="2800" b="1" dirty="0">
                <a:latin typeface="Times New Roman" panose="02020603050405020304" pitchFamily="18" charset="0"/>
                <a:cs typeface="Times New Roman" panose="02020603050405020304" pitchFamily="18" charset="0"/>
              </a:rPr>
              <a:t>стандартқа сәйкестігі.</a:t>
            </a:r>
            <a:r>
              <a:rPr lang="kk-KZ" sz="2800" dirty="0">
                <a:latin typeface="Times New Roman" panose="02020603050405020304" pitchFamily="18" charset="0"/>
                <a:cs typeface="Times New Roman" panose="02020603050405020304" pitchFamily="18" charset="0"/>
              </a:rPr>
              <a:t> </a:t>
            </a:r>
            <a:r>
              <a:rPr lang="en-US" dirty="0"/>
              <a:t/>
            </a:r>
            <a:br>
              <a:rPr lang="en-US" dirty="0"/>
            </a:br>
            <a:endParaRPr lang="en-US" dirty="0"/>
          </a:p>
        </p:txBody>
      </p:sp>
    </p:spTree>
    <p:extLst>
      <p:ext uri="{BB962C8B-B14F-4D97-AF65-F5344CB8AC3E}">
        <p14:creationId xmlns:p14="http://schemas.microsoft.com/office/powerpoint/2010/main" val="8366616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567" y="619247"/>
            <a:ext cx="7704625" cy="2828380"/>
          </a:xfrm>
        </p:spPr>
        <p:txBody>
          <a:bodyPr/>
          <a:lstStyle/>
          <a:p>
            <a:r>
              <a:rPr lang="kk-KZ" sz="2000" dirty="0"/>
              <a:t>Әдістемедегі маңызды позицияларды, лингвистикалық материалды таңдау, лингводидактикалық интерпретациялау және жүйелеу бойынша </a:t>
            </a:r>
            <a:r>
              <a:rPr lang="kk-KZ" sz="2000" b="1" dirty="0"/>
              <a:t>функционалды-коммуникативті</a:t>
            </a:r>
            <a:r>
              <a:rPr lang="kk-KZ" sz="2000" dirty="0"/>
              <a:t>   </a:t>
            </a:r>
            <a:r>
              <a:rPr lang="kk-KZ" sz="2000" b="1" dirty="0"/>
              <a:t>бағыт </a:t>
            </a:r>
            <a:r>
              <a:rPr lang="kk-KZ" sz="2000" dirty="0"/>
              <a:t> таңдалады. </a:t>
            </a:r>
            <a:r>
              <a:rPr lang="en-US" sz="2000" dirty="0"/>
              <a:t/>
            </a:r>
            <a:br>
              <a:rPr lang="en-US" sz="2000" dirty="0"/>
            </a:br>
            <a:endParaRPr lang="en-US" sz="2000" dirty="0"/>
          </a:p>
        </p:txBody>
      </p:sp>
    </p:spTree>
    <p:extLst>
      <p:ext uri="{BB962C8B-B14F-4D97-AF65-F5344CB8AC3E}">
        <p14:creationId xmlns:p14="http://schemas.microsoft.com/office/powerpoint/2010/main" val="27192628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878" y="150471"/>
            <a:ext cx="8704163" cy="5058137"/>
          </a:xfrm>
        </p:spPr>
        <p:txBody>
          <a:bodyPr/>
          <a:lstStyle/>
          <a:p>
            <a:r>
              <a:rPr lang="kk-KZ" sz="2000" b="1" dirty="0">
                <a:latin typeface="Times New Roman" panose="02020603050405020304" pitchFamily="18" charset="0"/>
                <a:cs typeface="Times New Roman" panose="02020603050405020304" pitchFamily="18" charset="0"/>
              </a:rPr>
              <a:t>Сондықтан кәсіби модульде   курсты былайша топтаған дұрыс :</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kk-KZ" sz="2000" b="1" dirty="0" smtClean="0">
                <a:latin typeface="Times New Roman" panose="02020603050405020304" pitchFamily="18" charset="0"/>
                <a:cs typeface="Times New Roman" panose="02020603050405020304" pitchFamily="18" charset="0"/>
              </a:rPr>
              <a:t>Қарапайым </a:t>
            </a:r>
            <a:r>
              <a:rPr lang="kk-KZ" sz="2000" b="1" dirty="0">
                <a:latin typeface="Times New Roman" panose="02020603050405020304" pitchFamily="18" charset="0"/>
                <a:cs typeface="Times New Roman" panose="02020603050405020304" pitchFamily="18" charset="0"/>
              </a:rPr>
              <a:t>деңгей A1</a:t>
            </a:r>
            <a:r>
              <a:rPr lang="kk-KZ" sz="2000" dirty="0">
                <a:latin typeface="Times New Roman" panose="02020603050405020304" pitchFamily="18" charset="0"/>
                <a:cs typeface="Times New Roman" panose="02020603050405020304" pitchFamily="18" charset="0"/>
              </a:rPr>
              <a:t> :  қатысымға яғни коммуникацияға басымдық беру </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kk-KZ" sz="2000" b="1" dirty="0" smtClean="0">
                <a:latin typeface="Times New Roman" panose="02020603050405020304" pitchFamily="18" charset="0"/>
                <a:cs typeface="Times New Roman" panose="02020603050405020304" pitchFamily="18" charset="0"/>
              </a:rPr>
              <a:t>Базалық </a:t>
            </a:r>
            <a:r>
              <a:rPr lang="kk-KZ" sz="2000" b="1" dirty="0">
                <a:latin typeface="Times New Roman" panose="02020603050405020304" pitchFamily="18" charset="0"/>
                <a:cs typeface="Times New Roman" panose="02020603050405020304" pitchFamily="18" charset="0"/>
              </a:rPr>
              <a:t>деңгей A2</a:t>
            </a:r>
            <a:r>
              <a:rPr lang="kk-KZ" sz="2000" dirty="0">
                <a:latin typeface="Times New Roman" panose="02020603050405020304" pitchFamily="18" charset="0"/>
                <a:cs typeface="Times New Roman" panose="02020603050405020304" pitchFamily="18" charset="0"/>
              </a:rPr>
              <a:t>:  қатысымды меңгерту, оқу, </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kk-KZ" sz="2000" b="1" dirty="0">
                <a:latin typeface="Times New Roman" panose="02020603050405020304" pitchFamily="18" charset="0"/>
                <a:cs typeface="Times New Roman" panose="02020603050405020304" pitchFamily="18" charset="0"/>
              </a:rPr>
              <a:t>а)</a:t>
            </a:r>
            <a:r>
              <a:rPr lang="kk-KZ" sz="2000" dirty="0">
                <a:latin typeface="Times New Roman" panose="02020603050405020304" pitchFamily="18" charset="0"/>
                <a:cs typeface="Times New Roman" panose="02020603050405020304" pitchFamily="18" charset="0"/>
              </a:rPr>
              <a:t>  оқу  тек қана оқу емес (білім беру және кәсіптік сфера басым) және</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kk-KZ" sz="2000" b="1" dirty="0">
                <a:latin typeface="Times New Roman" panose="02020603050405020304" pitchFamily="18" charset="0"/>
                <a:cs typeface="Times New Roman" panose="02020603050405020304" pitchFamily="18" charset="0"/>
              </a:rPr>
              <a:t>б)</a:t>
            </a:r>
            <a:r>
              <a:rPr lang="kk-KZ" sz="2000" dirty="0">
                <a:latin typeface="Times New Roman" panose="02020603050405020304" pitchFamily="18" charset="0"/>
                <a:cs typeface="Times New Roman" panose="02020603050405020304" pitchFamily="18" charset="0"/>
              </a:rPr>
              <a:t> әлеуметтік және кәсіби макросферада (негізгі сала өндірістік және практикалық);</a:t>
            </a: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kk-KZ" sz="2000" dirty="0">
                <a:latin typeface="Times New Roman" panose="02020603050405020304" pitchFamily="18" charset="0"/>
                <a:cs typeface="Times New Roman" panose="02020603050405020304" pitchFamily="18" charset="0"/>
              </a:rPr>
              <a:t> </a:t>
            </a:r>
            <a:r>
              <a:rPr lang="kk-KZ" sz="2000" b="1" dirty="0">
                <a:latin typeface="Times New Roman" panose="02020603050405020304" pitchFamily="18" charset="0"/>
                <a:cs typeface="Times New Roman" panose="02020603050405020304" pitchFamily="18" charset="0"/>
              </a:rPr>
              <a:t>Ортаңғы деңгей  және ортадан жоғары B1,  В2 , C1деңгей</a:t>
            </a:r>
            <a:r>
              <a:rPr lang="kk-KZ" sz="2000" dirty="0">
                <a:latin typeface="Times New Roman" panose="02020603050405020304" pitchFamily="18" charset="0"/>
                <a:cs typeface="Times New Roman" panose="02020603050405020304" pitchFamily="18" charset="0"/>
              </a:rPr>
              <a:t> -</a:t>
            </a:r>
            <a:r>
              <a:rPr lang="kk-KZ" sz="2000" u="sng" dirty="0">
                <a:latin typeface="Times New Roman" panose="02020603050405020304" pitchFamily="18" charset="0"/>
                <a:cs typeface="Times New Roman" panose="02020603050405020304" pitchFamily="18" charset="0"/>
              </a:rPr>
              <a:t> әлеуметтік және кәсіби макросфера </a:t>
            </a:r>
            <a:r>
              <a:rPr lang="kk-KZ" sz="2000" dirty="0">
                <a:latin typeface="Times New Roman" panose="02020603050405020304" pitchFamily="18" charset="0"/>
                <a:cs typeface="Times New Roman" panose="02020603050405020304" pitchFamily="18" charset="0"/>
              </a:rPr>
              <a:t>алдыңғы орынға шығады </a:t>
            </a:r>
            <a:r>
              <a:rPr lang="kk-KZ" sz="2000" u="sng" dirty="0">
                <a:latin typeface="Times New Roman" panose="02020603050405020304" pitchFamily="18" charset="0"/>
                <a:cs typeface="Times New Roman" panose="02020603050405020304" pitchFamily="18" charset="0"/>
              </a:rPr>
              <a:t>(басымдық - ғылыми және кәсіптік, өндірістік және практикалық </a:t>
            </a:r>
            <a:r>
              <a:rPr lang="kk-KZ" sz="2000" u="sng">
                <a:latin typeface="Times New Roman" panose="02020603050405020304" pitchFamily="18" charset="0"/>
                <a:cs typeface="Times New Roman" panose="02020603050405020304" pitchFamily="18" charset="0"/>
              </a:rPr>
              <a:t>салалар</a:t>
            </a:r>
            <a:r>
              <a:rPr lang="kk-KZ" sz="2000" smtClean="0">
                <a:latin typeface="Times New Roman" panose="02020603050405020304" pitchFamily="18" charset="0"/>
                <a:cs typeface="Times New Roman" panose="02020603050405020304" pitchFamily="18" charset="0"/>
              </a:rPr>
              <a:t>)</a:t>
            </a:r>
            <a:r>
              <a:rPr lang="en-US" sz="2400" dirty="0"/>
              <a:t/>
            </a:r>
            <a:br>
              <a:rPr lang="en-US" sz="2400" dirty="0"/>
            </a:br>
            <a:endParaRPr lang="en-US" sz="2400" dirty="0"/>
          </a:p>
        </p:txBody>
      </p:sp>
    </p:spTree>
    <p:extLst>
      <p:ext uri="{BB962C8B-B14F-4D97-AF65-F5344CB8AC3E}">
        <p14:creationId xmlns:p14="http://schemas.microsoft.com/office/powerpoint/2010/main" val="3582998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367" y="1551493"/>
            <a:ext cx="6167319" cy="2391679"/>
          </a:xfrm>
        </p:spPr>
        <p:txBody>
          <a:bodyPr/>
          <a:lstStyle/>
          <a:p>
            <a:pPr indent="0"/>
            <a:r>
              <a:rPr lang="kk-KZ" sz="2400" dirty="0">
                <a:solidFill>
                  <a:srgbClr val="000000"/>
                </a:solidFill>
                <a:latin typeface="Times New Roman"/>
                <a:ea typeface="Times New Roman"/>
                <a:cs typeface="Times New Roman"/>
                <a:sym typeface="Times New Roman"/>
              </a:rPr>
              <a:t>Қазақ дипломатиясы;</a:t>
            </a:r>
            <a:br>
              <a:rPr lang="kk-KZ" sz="2400" dirty="0">
                <a:solidFill>
                  <a:srgbClr val="000000"/>
                </a:solidFill>
                <a:latin typeface="Times New Roman"/>
                <a:ea typeface="Times New Roman"/>
                <a:cs typeface="Times New Roman"/>
                <a:sym typeface="Times New Roman"/>
              </a:rPr>
            </a:br>
            <a:r>
              <a:rPr lang="kk-KZ" sz="2400" dirty="0">
                <a:solidFill>
                  <a:srgbClr val="000000"/>
                </a:solidFill>
                <a:latin typeface="Times New Roman"/>
                <a:ea typeface="Times New Roman"/>
                <a:cs typeface="Times New Roman"/>
                <a:sym typeface="Times New Roman"/>
              </a:rPr>
              <a:t>Бизнес қазақ тілі  ( Іскери әлем, қазақ тілі оқулығы  2019</a:t>
            </a:r>
            <a:r>
              <a:rPr lang="en-US" sz="2400" dirty="0">
                <a:solidFill>
                  <a:srgbClr val="000000"/>
                </a:solidFill>
                <a:latin typeface="Times New Roman"/>
                <a:ea typeface="Times New Roman"/>
                <a:cs typeface="Times New Roman"/>
                <a:sym typeface="Times New Roman"/>
              </a:rPr>
              <a:t>,2020</a:t>
            </a:r>
            <a:r>
              <a:rPr lang="kk-KZ" sz="2400" dirty="0">
                <a:solidFill>
                  <a:srgbClr val="000000"/>
                </a:solidFill>
                <a:latin typeface="Times New Roman"/>
                <a:ea typeface="Times New Roman"/>
                <a:cs typeface="Times New Roman"/>
                <a:sym typeface="Times New Roman"/>
              </a:rPr>
              <a:t>) </a:t>
            </a:r>
            <a:r>
              <a:rPr lang="en-US" sz="2400" dirty="0">
                <a:solidFill>
                  <a:srgbClr val="000000"/>
                </a:solidFill>
                <a:latin typeface="Times New Roman"/>
                <a:ea typeface="Times New Roman"/>
                <a:cs typeface="Times New Roman"/>
                <a:sym typeface="Times New Roman"/>
              </a:rPr>
              <a:t>2</a:t>
            </a:r>
            <a:r>
              <a:rPr lang="kk-KZ" sz="2400" dirty="0">
                <a:solidFill>
                  <a:srgbClr val="000000"/>
                </a:solidFill>
                <a:latin typeface="Times New Roman"/>
                <a:ea typeface="Times New Roman"/>
                <a:cs typeface="Times New Roman"/>
                <a:sym typeface="Times New Roman"/>
              </a:rPr>
              <a:t> рет басылым алды.</a:t>
            </a:r>
            <a:br>
              <a:rPr lang="kk-KZ" sz="2400" dirty="0">
                <a:solidFill>
                  <a:srgbClr val="000000"/>
                </a:solidFill>
                <a:latin typeface="Times New Roman"/>
                <a:ea typeface="Times New Roman"/>
                <a:cs typeface="Times New Roman"/>
                <a:sym typeface="Times New Roman"/>
              </a:rPr>
            </a:br>
            <a:r>
              <a:rPr lang="kk-KZ" sz="2400" dirty="0">
                <a:solidFill>
                  <a:srgbClr val="000000"/>
                </a:solidFill>
                <a:latin typeface="Times New Roman"/>
                <a:ea typeface="Times New Roman"/>
                <a:cs typeface="Times New Roman"/>
                <a:sym typeface="Times New Roman"/>
              </a:rPr>
              <a:t>Медицина студенттеріне арналған қазақ тілі</a:t>
            </a:r>
            <a:br>
              <a:rPr lang="kk-KZ" sz="2400" dirty="0">
                <a:solidFill>
                  <a:srgbClr val="000000"/>
                </a:solidFill>
                <a:latin typeface="Times New Roman"/>
                <a:ea typeface="Times New Roman"/>
                <a:cs typeface="Times New Roman"/>
                <a:sym typeface="Times New Roman"/>
              </a:rPr>
            </a:br>
            <a:r>
              <a:rPr lang="kk-KZ" sz="2400" dirty="0">
                <a:solidFill>
                  <a:srgbClr val="000000"/>
                </a:solidFill>
                <a:latin typeface="Times New Roman"/>
                <a:ea typeface="Times New Roman"/>
                <a:cs typeface="Times New Roman"/>
                <a:sym typeface="Times New Roman"/>
              </a:rPr>
              <a:t> Инженерия студенттеріне арналған қазақ тілі</a:t>
            </a:r>
            <a:r>
              <a:rPr lang="kk-KZ" dirty="0">
                <a:solidFill>
                  <a:srgbClr val="000000"/>
                </a:solidFill>
                <a:latin typeface="Times New Roman"/>
                <a:ea typeface="Times New Roman"/>
                <a:cs typeface="Times New Roman"/>
                <a:sym typeface="Times New Roman"/>
              </a:rPr>
              <a:t/>
            </a:r>
            <a:br>
              <a:rPr lang="kk-KZ" dirty="0">
                <a:solidFill>
                  <a:srgbClr val="000000"/>
                </a:solidFill>
                <a:latin typeface="Times New Roman"/>
                <a:ea typeface="Times New Roman"/>
                <a:cs typeface="Times New Roman"/>
                <a:sym typeface="Times New Roman"/>
              </a:rPr>
            </a:br>
            <a:endParaRPr lang="en-US" dirty="0"/>
          </a:p>
        </p:txBody>
      </p:sp>
      <p:sp>
        <p:nvSpPr>
          <p:cNvPr id="3" name="Rectangle 2"/>
          <p:cNvSpPr/>
          <p:nvPr/>
        </p:nvSpPr>
        <p:spPr>
          <a:xfrm>
            <a:off x="357368" y="737419"/>
            <a:ext cx="6344300" cy="707886"/>
          </a:xfrm>
          <a:prstGeom prst="rect">
            <a:avLst/>
          </a:prstGeom>
        </p:spPr>
        <p:txBody>
          <a:bodyPr wrap="square">
            <a:spAutoFit/>
          </a:bodyPr>
          <a:lstStyle/>
          <a:p>
            <a:r>
              <a:rPr lang="kk-KZ" sz="2000" b="1" dirty="0">
                <a:latin typeface="Times New Roman"/>
                <a:ea typeface="Times New Roman"/>
                <a:cs typeface="Times New Roman"/>
                <a:sym typeface="Times New Roman"/>
              </a:rPr>
              <a:t>Назарбаев университетінде  оқытылатын  кәсіби қазақ тілі </a:t>
            </a:r>
            <a:endParaRPr lang="en-US" sz="2000" dirty="0"/>
          </a:p>
        </p:txBody>
      </p:sp>
    </p:spTree>
    <p:extLst>
      <p:ext uri="{BB962C8B-B14F-4D97-AF65-F5344CB8AC3E}">
        <p14:creationId xmlns:p14="http://schemas.microsoft.com/office/powerpoint/2010/main" val="3350581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8" name="Google Shape;218;p32"/>
          <p:cNvSpPr txBox="1"/>
          <p:nvPr/>
        </p:nvSpPr>
        <p:spPr>
          <a:xfrm>
            <a:off x="318498" y="678094"/>
            <a:ext cx="8722759" cy="4335695"/>
          </a:xfrm>
          <a:prstGeom prst="rect">
            <a:avLst/>
          </a:prstGeom>
          <a:noFill/>
          <a:ln>
            <a:noFill/>
          </a:ln>
        </p:spPr>
        <p:txBody>
          <a:bodyPr spcFirstLastPara="1" wrap="square" lIns="91425" tIns="91425" rIns="91425" bIns="91425" anchor="t" anchorCtr="0">
            <a:noAutofit/>
          </a:bodyPr>
          <a:lstStyle/>
          <a:p>
            <a:pPr lvl="0"/>
            <a:r>
              <a:rPr lang="kk-KZ" sz="3200" b="1" dirty="0">
                <a:solidFill>
                  <a:schemeClr val="tx1"/>
                </a:solidFill>
              </a:rPr>
              <a:t>Кәсіби тіл </a:t>
            </a:r>
            <a:r>
              <a:rPr lang="kk-KZ" sz="3200" b="1" dirty="0" smtClean="0">
                <a:solidFill>
                  <a:schemeClr val="tx1"/>
                </a:solidFill>
              </a:rPr>
              <a:t>ұғымы</a:t>
            </a:r>
          </a:p>
          <a:p>
            <a:pPr lvl="0"/>
            <a:r>
              <a:rPr lang="kk-KZ" sz="3600" dirty="0">
                <a:solidFill>
                  <a:schemeClr val="tx1"/>
                </a:solidFill>
              </a:rPr>
              <a:t>Ғылыми әдебиеттерден ХХ ғасырдың ортасынан бастап, қазіргі кезге дейін профессиясын, кәсібін меңгертуге қатысты тілді оқытып үйретудегі әр түрлі атауларды кездестіреміз:</a:t>
            </a:r>
            <a:endParaRPr sz="3600" dirty="0">
              <a:solidFill>
                <a:schemeClr val="tx1"/>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5566" y="801384"/>
            <a:ext cx="7339503" cy="4058291"/>
          </a:xfrm>
        </p:spPr>
        <p:txBody>
          <a:bodyPr/>
          <a:lstStyle/>
          <a:p>
            <a:pPr lvl="0"/>
            <a:r>
              <a:rPr lang="kk-KZ" sz="2800" dirty="0">
                <a:latin typeface="Times New Roman" panose="02020603050405020304" pitchFamily="18" charset="0"/>
                <a:cs typeface="Times New Roman" panose="02020603050405020304" pitchFamily="18" charset="0"/>
              </a:rPr>
              <a:t>Арнайы тіл немесе мамандық тілі ( салыстырыңыз: ағылш. </a:t>
            </a:r>
            <a:r>
              <a:rPr lang="kk-KZ" sz="2800" i="1" dirty="0" smtClean="0">
                <a:latin typeface="Times New Roman" panose="02020603050405020304" pitchFamily="18" charset="0"/>
                <a:cs typeface="Times New Roman" panose="02020603050405020304" pitchFamily="18" charset="0"/>
              </a:rPr>
              <a:t>“</a:t>
            </a:r>
            <a:r>
              <a:rPr lang="en-US" sz="2800" i="1" u="sng" dirty="0" smtClean="0">
                <a:latin typeface="Times New Roman" panose="02020603050405020304" pitchFamily="18" charset="0"/>
                <a:cs typeface="Times New Roman" panose="02020603050405020304" pitchFamily="18" charset="0"/>
              </a:rPr>
              <a:t>S</a:t>
            </a:r>
            <a:r>
              <a:rPr lang="kk-KZ" sz="2800" i="1" u="sng" dirty="0" smtClean="0">
                <a:latin typeface="Times New Roman" panose="02020603050405020304" pitchFamily="18" charset="0"/>
                <a:cs typeface="Times New Roman" panose="02020603050405020304" pitchFamily="18" charset="0"/>
              </a:rPr>
              <a:t>pecial </a:t>
            </a:r>
            <a:r>
              <a:rPr lang="kk-KZ" sz="2800" i="1" u="sng" dirty="0">
                <a:latin typeface="Times New Roman" panose="02020603050405020304" pitchFamily="18" charset="0"/>
                <a:cs typeface="Times New Roman" panose="02020603050405020304" pitchFamily="18" charset="0"/>
              </a:rPr>
              <a:t>language</a:t>
            </a:r>
            <a:r>
              <a:rPr lang="kk-KZ" sz="2800" i="1" dirty="0">
                <a:latin typeface="Times New Roman" panose="02020603050405020304" pitchFamily="18" charset="0"/>
                <a:cs typeface="Times New Roman" panose="02020603050405020304" pitchFamily="18" charset="0"/>
              </a:rPr>
              <a:t>”</a:t>
            </a:r>
            <a:r>
              <a:rPr lang="kk-KZ" sz="2800" dirty="0">
                <a:latin typeface="Times New Roman" panose="02020603050405020304" pitchFamily="18" charset="0"/>
                <a:cs typeface="Times New Roman" panose="02020603050405020304" pitchFamily="18" charset="0"/>
              </a:rPr>
              <a:t>) - ХХ ғасырдың ортасында пайда болды;</a:t>
            </a:r>
            <a:r>
              <a:rPr lang="kk-KZ" sz="2800" i="1"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kk-KZ" sz="2800" dirty="0">
                <a:latin typeface="Times New Roman" panose="02020603050405020304" pitchFamily="18" charset="0"/>
                <a:cs typeface="Times New Roman" panose="02020603050405020304" pitchFamily="18" charset="0"/>
              </a:rPr>
              <a:t>Арнайы мақсатқа арналған тіл – терминді ағылшын тілінен калькаланған десе болады </a:t>
            </a:r>
            <a:r>
              <a:rPr lang="kk-KZ" sz="2800" u="sng" dirty="0">
                <a:latin typeface="Times New Roman" panose="02020603050405020304" pitchFamily="18" charset="0"/>
                <a:cs typeface="Times New Roman" panose="02020603050405020304" pitchFamily="18" charset="0"/>
              </a:rPr>
              <a:t>(</a:t>
            </a:r>
            <a:r>
              <a:rPr lang="kk-KZ" sz="2800" i="1" u="sng" dirty="0">
                <a:latin typeface="Times New Roman" panose="02020603050405020304" pitchFamily="18" charset="0"/>
                <a:cs typeface="Times New Roman" panose="02020603050405020304" pitchFamily="18" charset="0"/>
              </a:rPr>
              <a:t>“language for </a:t>
            </a:r>
            <a:r>
              <a:rPr lang="en-US" sz="2800" i="1" u="sng" dirty="0" smtClean="0">
                <a:latin typeface="Times New Roman" panose="02020603050405020304" pitchFamily="18" charset="0"/>
                <a:cs typeface="Times New Roman" panose="02020603050405020304" pitchFamily="18" charset="0"/>
              </a:rPr>
              <a:t>S</a:t>
            </a:r>
            <a:r>
              <a:rPr lang="kk-KZ" sz="2800" i="1" u="sng" dirty="0" smtClean="0">
                <a:latin typeface="Times New Roman" panose="02020603050405020304" pitchFamily="18" charset="0"/>
                <a:cs typeface="Times New Roman" panose="02020603050405020304" pitchFamily="18" charset="0"/>
              </a:rPr>
              <a:t>pecial</a:t>
            </a:r>
            <a:r>
              <a:rPr lang="kk-KZ" sz="2800" i="1" u="sng" dirty="0">
                <a:latin typeface="Times New Roman" panose="02020603050405020304" pitchFamily="18" charset="0"/>
                <a:cs typeface="Times New Roman" panose="02020603050405020304" pitchFamily="18" charset="0"/>
              </a:rPr>
              <a:t> </a:t>
            </a:r>
            <a:r>
              <a:rPr lang="en-US" sz="2800" i="1" u="sng" dirty="0" smtClean="0">
                <a:latin typeface="Times New Roman" panose="02020603050405020304" pitchFamily="18" charset="0"/>
                <a:cs typeface="Times New Roman" panose="02020603050405020304" pitchFamily="18" charset="0"/>
              </a:rPr>
              <a:t>P</a:t>
            </a:r>
            <a:r>
              <a:rPr lang="kk-KZ" sz="2800" i="1" u="sng" dirty="0" smtClean="0">
                <a:latin typeface="Times New Roman" panose="02020603050405020304" pitchFamily="18" charset="0"/>
                <a:cs typeface="Times New Roman" panose="02020603050405020304" pitchFamily="18" charset="0"/>
              </a:rPr>
              <a:t>urposes</a:t>
            </a:r>
            <a:r>
              <a:rPr lang="kk-KZ" sz="2800" i="1" dirty="0">
                <a:latin typeface="Times New Roman" panose="02020603050405020304" pitchFamily="18" charset="0"/>
                <a:cs typeface="Times New Roman" panose="02020603050405020304" pitchFamily="18" charset="0"/>
              </a:rPr>
              <a:t>”)</a:t>
            </a:r>
            <a:r>
              <a:rPr lang="kk-KZ" sz="2800" dirty="0">
                <a:latin typeface="Times New Roman" panose="02020603050405020304" pitchFamily="18" charset="0"/>
                <a:cs typeface="Times New Roman" panose="02020603050405020304" pitchFamily="18" charset="0"/>
              </a:rPr>
              <a:t>, әдістемелік әдебиеттерде хх ғасыр соңына қарай орнықты;</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7598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7128" y="708917"/>
            <a:ext cx="8753582" cy="5126804"/>
          </a:xfrm>
        </p:spPr>
        <p:txBody>
          <a:bodyPr/>
          <a:lstStyle/>
          <a:p>
            <a:r>
              <a:rPr lang="en-US" sz="2400" dirty="0" smtClean="0"/>
              <a:t/>
            </a:r>
            <a:br>
              <a:rPr lang="en-US" sz="2400" dirty="0" smtClean="0"/>
            </a:br>
            <a:r>
              <a:rPr lang="kk-KZ" sz="1800" dirty="0">
                <a:latin typeface="Times New Roman" panose="02020603050405020304" pitchFamily="18" charset="0"/>
                <a:cs typeface="Times New Roman" panose="02020603050405020304" pitchFamily="18" charset="0"/>
              </a:rPr>
              <a:t>К</a:t>
            </a:r>
            <a:r>
              <a:rPr lang="kk-KZ" sz="1600" dirty="0">
                <a:latin typeface="Times New Roman" panose="02020603050405020304" pitchFamily="18" charset="0"/>
                <a:cs typeface="Times New Roman" panose="02020603050405020304" pitchFamily="18" charset="0"/>
              </a:rPr>
              <a:t>. Гейтхаустың сипаттамасын келтіретін болсақ, (  </a:t>
            </a:r>
            <a:r>
              <a:rPr lang="en-US" sz="1600" dirty="0">
                <a:latin typeface="Times New Roman" panose="02020603050405020304" pitchFamily="18" charset="0"/>
                <a:cs typeface="Times New Roman" panose="02020603050405020304" pitchFamily="18" charset="0"/>
              </a:rPr>
              <a:t>Gatehouse, K. </a:t>
            </a:r>
            <a:r>
              <a:rPr lang="en-US" sz="1600" i="1" dirty="0">
                <a:latin typeface="Times New Roman" panose="02020603050405020304" pitchFamily="18" charset="0"/>
                <a:cs typeface="Times New Roman" panose="02020603050405020304" pitchFamily="18" charset="0"/>
              </a:rPr>
              <a:t>Key Issues in English for Specific Purposes (ESP) Curriculum Development</a:t>
            </a:r>
            <a:r>
              <a:rPr lang="en-US" sz="1600" dirty="0">
                <a:latin typeface="Times New Roman" panose="02020603050405020304" pitchFamily="18" charset="0"/>
                <a:cs typeface="Times New Roman" panose="02020603050405020304" pitchFamily="18" charset="0"/>
              </a:rPr>
              <a:t> // International Teaching English as a Second Language Journal </a:t>
            </a:r>
            <a:r>
              <a:rPr lang="kk-KZ" sz="1600" dirty="0" smtClean="0">
                <a:latin typeface="Times New Roman" panose="02020603050405020304" pitchFamily="18" charset="0"/>
                <a:cs typeface="Times New Roman" panose="02020603050405020304" pitchFamily="18" charset="0"/>
              </a:rPr>
              <a:t>)</a:t>
            </a:r>
            <a:r>
              <a:rPr lang="en-US" sz="1800" dirty="0" smtClean="0">
                <a:latin typeface="Times New Roman" panose="02020603050405020304" pitchFamily="18" charset="0"/>
                <a:cs typeface="Times New Roman" panose="02020603050405020304" pitchFamily="18" charset="0"/>
              </a:rPr>
              <a:t/>
            </a:r>
            <a:br>
              <a:rPr lang="en-US" sz="1800" dirty="0" smtClean="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kk-KZ" sz="2400" dirty="0" smtClean="0">
                <a:latin typeface="Times New Roman" panose="02020603050405020304" pitchFamily="18" charset="0"/>
                <a:cs typeface="Times New Roman" panose="02020603050405020304" pitchFamily="18" charset="0"/>
              </a:rPr>
              <a:t>Кәсіби </a:t>
            </a:r>
            <a:r>
              <a:rPr lang="kk-KZ" sz="2400" dirty="0">
                <a:latin typeface="Times New Roman" panose="02020603050405020304" pitchFamily="18" charset="0"/>
                <a:cs typeface="Times New Roman" panose="02020603050405020304" pitchFamily="18" charset="0"/>
              </a:rPr>
              <a:t>(немесе кәсіби бағытта тілді оқытып үйрету) тіл – ағылшын тілінде </a:t>
            </a:r>
            <a:r>
              <a:rPr lang="kk-KZ" sz="2400" i="1" dirty="0">
                <a:latin typeface="Times New Roman" panose="02020603050405020304" pitchFamily="18" charset="0"/>
                <a:cs typeface="Times New Roman" panose="02020603050405020304" pitchFamily="18" charset="0"/>
              </a:rPr>
              <a:t>«English for Occupational Purposes»</a:t>
            </a:r>
            <a:r>
              <a:rPr lang="kk-KZ" sz="2400" dirty="0">
                <a:latin typeface="Times New Roman" panose="02020603050405020304" pitchFamily="18" charset="0"/>
                <a:cs typeface="Times New Roman" panose="02020603050405020304" pitchFamily="18" charset="0"/>
              </a:rPr>
              <a:t> деген термин. Шындығында бұл термин астарында </a:t>
            </a:r>
            <a:r>
              <a:rPr lang="kk-KZ" sz="2400" b="1" dirty="0">
                <a:latin typeface="Times New Roman" panose="02020603050405020304" pitchFamily="18" charset="0"/>
                <a:cs typeface="Times New Roman" panose="02020603050405020304" pitchFamily="18" charset="0"/>
              </a:rPr>
              <a:t>академиялық мақсатқа арналған бағыт та </a:t>
            </a:r>
            <a:r>
              <a:rPr lang="kk-KZ" sz="2400" dirty="0">
                <a:latin typeface="Times New Roman" panose="02020603050405020304" pitchFamily="18" charset="0"/>
                <a:cs typeface="Times New Roman" panose="02020603050405020304" pitchFamily="18" charset="0"/>
              </a:rPr>
              <a:t>бар, толық термин ағылшынша «академиялық және кәсіби ағылшын  тілі» деп аталады (English for Academic and Occupational Purposes</a:t>
            </a:r>
            <a:r>
              <a:rPr lang="kk-KZ" sz="2400"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3347757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3016" y="636998"/>
            <a:ext cx="9030985" cy="4263775"/>
          </a:xfrm>
        </p:spPr>
        <p:txBody>
          <a:bodyPr/>
          <a:lstStyle/>
          <a:p>
            <a:r>
              <a:rPr lang="kk-KZ" dirty="0"/>
              <a:t>Одан басқа шет тілі, орыс тілі, қазақ тілі ғалымдарының тәжірибелерінен, еңбектерінен тілді оқытып, үйрету тарапынан мынадай атауларды да жиі кездестіруге болады: </a:t>
            </a:r>
            <a:r>
              <a:rPr lang="ru-RU" dirty="0"/>
              <a:t/>
            </a:r>
            <a:br>
              <a:rPr lang="ru-RU" dirty="0"/>
            </a:br>
            <a:endParaRPr lang="ru-RU" dirty="0"/>
          </a:p>
        </p:txBody>
      </p:sp>
    </p:spTree>
    <p:extLst>
      <p:ext uri="{BB962C8B-B14F-4D97-AF65-F5344CB8AC3E}">
        <p14:creationId xmlns:p14="http://schemas.microsoft.com/office/powerpoint/2010/main" val="2864326126"/>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1048</TotalTime>
  <Words>794</Words>
  <Application>Microsoft Office PowerPoint</Application>
  <PresentationFormat>On-screen Show (16:9)</PresentationFormat>
  <Paragraphs>61</Paragraphs>
  <Slides>44</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44</vt:i4>
      </vt:variant>
    </vt:vector>
  </HeadingPairs>
  <TitlesOfParts>
    <vt:vector size="52" baseType="lpstr">
      <vt:lpstr>Century Gothic</vt:lpstr>
      <vt:lpstr>Times New Roman</vt:lpstr>
      <vt:lpstr>Cambria</vt:lpstr>
      <vt:lpstr>Wingdings</vt:lpstr>
      <vt:lpstr>Arial</vt:lpstr>
      <vt:lpstr>Wingdings 3</vt:lpstr>
      <vt:lpstr>Simple Light</vt:lpstr>
      <vt:lpstr>Wisp</vt:lpstr>
      <vt:lpstr>Кәсіби қазақ тілін оқытудағы маңызды сұрақтар</vt:lpstr>
      <vt:lpstr>PowerPoint Presentation</vt:lpstr>
      <vt:lpstr>PowerPoint Presentation</vt:lpstr>
      <vt:lpstr>PowerPoint Presentation</vt:lpstr>
      <vt:lpstr>Қазақ дипломатиясы; Бизнес қазақ тілі  ( Іскери әлем, қазақ тілі оқулығы  2019,2020) 2 рет басылым алды. Медицина студенттеріне арналған қазақ тілі  Инженерия студенттеріне арналған қазақ тілі </vt:lpstr>
      <vt:lpstr>PowerPoint Presentation</vt:lpstr>
      <vt:lpstr>Арнайы тіл немесе мамандық тілі ( салыстырыңыз: ағылш. “Special language”) - ХХ ғасырдың ортасында пайда болды;  Арнайы мақсатқа арналған тіл – терминді ағылшын тілінен калькаланған десе болады (“language for Special Purposes”), әдістемелік әдебиеттерде хх ғасыр соңына қарай орнықты;</vt:lpstr>
      <vt:lpstr> К. Гейтхаустың сипаттамасын келтіретін болсақ, (  Gatehouse, K. Key Issues in English for Specific Purposes (ESP) Curriculum Development // International Teaching English as a Second Language Journal )  Кәсіби (немесе кәсіби бағытта тілді оқытып үйрету) тіл – ағылшын тілінде «English for Occupational Purposes» деген термин. Шындығында бұл термин астарында академиялық мақсатқа арналған бағыт та бар, толық термин ағылшынша «академиялық және кәсіби ағылшын  тілі» деп аталады (English for Academic and Occupational Purposes).   </vt:lpstr>
      <vt:lpstr>Одан басқа шет тілі, орыс тілі, қазақ тілі ғалымдарының тәжірибелерінен, еңбектерінен тілді оқытып, үйрету тарапынан мынадай атауларды да жиі кездестіруге болады:  </vt:lpstr>
      <vt:lpstr>Функционалды шет тілі. Осы термин француз тілінде де, ағылшын тілінде де, орыс тілінде де, қазақ тілі әдістемелік әдебиеттерде, ғылыми әдебиеттерде де қолданылады. Бұл терминді түсіну әрқалай. Францияда «функционалды француз тілі» туралы хх ғасырдың ортасында шет тілі ретінде жаратылыстану, техникалық және басқа профильді оқыту барысында айтыла бастады.  </vt:lpstr>
      <vt:lpstr>Англияда  « функционалды ағылшын тілі» - жаңа бағыт; білім беру талаптарында « функционалдық» кең түрде ұғынылуы керек:  тіл үйренушілердің күнделікті қатысым жағдаяттары үшін,  қоғамдағы белсенді қатысымы үшін,  кәсіби іс әрекеттері,  және оқу үшін қажет білік дағдыларын дамыту үшін</vt:lpstr>
      <vt:lpstr>Ағылшын / американ  әдістемелік дәстүрінде тілді арнайы мақсатта меңгерту термині оқыту түрінің түсінігін білдіреді, оған мынадай жекелеген оқыту түрлері кіреді: </vt:lpstr>
      <vt:lpstr>English as a restricted language;  «Академиялық және кәсіби ағылшын тілі» – English for Academic and Occupational Purposes; – English with specific topics (EST); English for Specific Purposes (ESP)  Арнайы мақсаттағы ағылшын тілі (ESP) деген бар. (Gatehouse, K. Key Issues in English for Specific Purposes (ESP) Curriculum Development // International Teaching English as a Second Language Journal)</vt:lpstr>
      <vt:lpstr>Арнайы мақсатта оқыту тіліне (ESP)  төмендегі сипаттар тән деп айтуға болады:</vt:lpstr>
      <vt:lpstr>тіл үйренушілердің ерекше қажеттіліктері, талаптары бойынша оқытылады; оқытылатын пәннің - математика , химия, биология, дипломатия, бизнес т.б. , немесе мамандық  негізін қалайтын әдіснама мен қызметті пайдаланады. Белгілі бір қызмет түріне тән тілдік , дикурстық біліктілікті дамытуға бағытталады;   ересек аудиторияға – студенттерге немесе жұмыс істейтіндерге арналған; арнайы пәндер үшін  оқыту түріне жатқызуға болады немесе соған айрықша әзірленеді; қажет болған жағдайда жалпы оқыту әдісінен бөлек әдісті де пайдаланады.  </vt:lpstr>
      <vt:lpstr>Әдетте тілдік білімі бойынша орта немесе ортадан жоғары деңгей талап етіледі;  көбінесе тілді білудің бастапқы деңгейі талап етіледі,   қажет жағдайда тілді жалпы меңгертуге арналған әдістемені пайдалануына болады.</vt:lpstr>
      <vt:lpstr>Әрине , кәсіби тіл ұғымының пайда болу себептерін көптеп айтуға болады, негізгі үш себебін атауға болады:  жаңа үрдісті әлемнің талап етуі, лингвистикадағы революция,  тіл үйренушінің талабы, сұранысы  (Hutchinson &amp; (Waters, 1987).және басқа зерттеушілер </vt:lpstr>
      <vt:lpstr> Кәсіби тілді оқытуға қатысты оқу бағдарламасын дайындауға қатысты негізгі мәселелер:    </vt:lpstr>
      <vt:lpstr>а) кәсіби жағдаятта табысты қатысымға жеткізетін қажетті  білік дағдылар , біліктілік;  б) жалпыға арналған тілді меңгерумен салыстырғанда  ұсынылған мазмұн тілін меңгеру;  с) материалды дайындау.</vt:lpstr>
      <vt:lpstr>Егер бұрын ағылшын тілі өз тағдырын өзі шешсе,  енді тіл үйренушілердің талаптары мен мен тілегіне де  байланысты болды. (Hutchinson &amp; Waters, 1987, p.7). Қазақ тілінде де тіл үйренушінің талаптары ескеріліп, кәсіби қазақ тілі өмірге келді  </vt:lpstr>
      <vt:lpstr>Расында қазір мемлекеттік тілде сөйлеп, өз кәсібіне қатысты еркін сөйлегісі келетіндерде бұл талап бар.  Осылайша, тіл үйренушілердің талабына назар аудару да тілдік білімді тарату  үшін қолданып жүрген әдістер сияқты маңызды бола бастады</vt:lpstr>
      <vt:lpstr>Арнайы мақсатта  тілді оқыту  туралы  негізгі пайымдар;  кәсіби тілді оқыту сипаттамаларындағы айырмашылықтар</vt:lpstr>
      <vt:lpstr>Стревенстің (1988)  анықтамасы бойынша ,  тілді кәсіби оқытудың абсолютті және өзгермелі сипаты бар.  І. Абсолютті сипаттамасы   Тілді арнайы кәсіби сипатта оқыту -  атап айтқанда: Тіл үйренушінің нақты талабына сәйкес дайындалған; Мазмұны ( тақырыптары, мәтіндері) нақты пәндерге, мамандыққа , қызмет түрлеріне қатысты; Синтаксисі, лексикасы, дискурсы, осы дискурстың талдауы да кәсіп, мамандыққа  қатысты, сол мамандық тіліне қатысты;   Жалпы ағылшын тілінен де айырмашылығы бар (Стревенс , 1988)   </vt:lpstr>
      <vt:lpstr>ІІ өзгермелі сипаттамасы Арнайы мақсаттағы тілді оқыту нақты пәнге қатысты болуы немесе арнайы болуы мүмкін. ; Нақты оқыту жағдаятында Арнайы мақсаттағы тілді оқыту жалпы тілді оқытудың әдіснамасын, әдістерін пайдалана алады; Арнайы мақсаттағы тілді оқыту жоғары оқу орындарында немесе ересектерге, кәсіби жұмыс  жағдаятына дайындалады, орта мектеп оқушыларына да мүмкін;  Арнайы мақсаттағы тілді оқыту курсы әдетте орта деңгейден жоғары деңгейге дейінгі студенттерге арналған; Арнайы мақсаттағы тілді оқыту курстарында тілдік жүйенің  базалық білімі беріледі, </vt:lpstr>
      <vt:lpstr>ESP-дің кеңірек анықтамасына қатысты Хатчинсон және Уотерс (1987 ж.):  « арнайы мақсаттағы тілді оқыту  - бұл тіл үйретуге деген көзқарас, мұнда мазмұн мен әдіске қатысты барлық шешімдер  тіл үйренушінің  білім алуына негізделеді» </vt:lpstr>
      <vt:lpstr>Арнайы мақсаттағы тілді оқыту түрлері  Дэвид Картер (1983)  Арнайы мақсаттағы тілді оқыту курстарының үш түрін ажыратады: • «ограниченный английский язык» ( яғни қолданыс саласы шектеулі) • академиялық және кәсіби мақсаттарға арналған ағылшын тілі нақты тақырыптары бар ағылшын тілі. </vt:lpstr>
      <vt:lpstr>Әуе диспетчерлері немесе даяшылар қолданатын тіл - бұл шектеулі тіл ретінде ағылшын тілінің мысалы. Әуе қозғалысын халықаралық басқару тілі  оларды «ерекше» деп қарастыруға болады, қатаң шектелген, диспетчер талап ететін репертуар , нақты жағдаятқа анықталған.  </vt:lpstr>
      <vt:lpstr>Картер (1983 ж.) көрсеткен ESP екінші түрі - академиялық және кәсіби мақсаттарға арналған ағылшын тілі. (Hutchinson &amp; Waters, 1987)  ESP үш бөлікке бөлінеді:  а) ағылшын тілі ғылым мен технологияға (EST),  б) бизнес және экономикаға ағылшын (EBE) және  с) әлеуметтік зерттеулерге арналған ағылшын (ESS). Осы пәндік бағыттардың әрқайсысы екі бөлікке бөлінеді:  академиялық мақсаттар үшін ағылшын тілі (EAP) және кәсіби мақсаттар үшін ағылшын тілі (ESP).  </vt:lpstr>
      <vt:lpstr> Кәсіби қазақ тілін оқытудың мақсаты -  мамандығына, кәсібіне қатысты қазақ тілінде коммуникативтік компетенциясын қалыптастыру</vt:lpstr>
      <vt:lpstr>          Жоспарланған оқыту нәтижесі:  - мамандығы бойынша мақалаларды іздеу   жүйесін пайдалана алады, талдайды; - мамандығына қатысты мақалаға қорытынды бере алады; - оқылымның әртүрлі стратегиясын пайдалана алады;      </vt:lpstr>
      <vt:lpstr>- ғылыми мақала, зерттеуде тақырыпты негіздей алады; - зерттеудің мақсаты мен міндетін анықтап, автор үлесін сипаттап, мақала тақырыбы бойынша ғылыми ойларын дамыта алады; - ғылыми мақалаға қорытынды (Conclusion) және аннотация ( Abstract) жаза алады; -  пайдаланылған әдебиеттерді, мәтін ішіндегі сілтемені ( Referencing) дұрыс рәсімдей алады;  </vt:lpstr>
      <vt:lpstr> - презентация жасай алады; - сәйкес лексикалық құралдарды пайдалана отырып, академиялық  құрылымды сақтай отырып, ауызша академиялық презентация жасай алады</vt:lpstr>
      <vt:lpstr> Оқу материалы  туралы Мамандықтың тілін оқыту осы мамандық бойынша мәтіндер негізінде жүзеге асырылады.    Қазақ тілін арнайы мақсатта яғни мамандығына байланысты оқытуды оңтайландырудағы маңызды мәселелердің бірі - оқу материалдарының мазмұны туралы мәселе.  </vt:lpstr>
      <vt:lpstr> - Тиімділік оқу материалын таңдау мен ұйымдастыруға байланысты.  - Оқу материалы - бұл оқу процесінде ұсынылатын және игерілетін арнайы таңдалған және әдістемелік ұйымдастырылған материал. </vt:lpstr>
      <vt:lpstr>Оқу материалын таңдау оқытудың мақсаттары мен міндеттерімен анықталады. Материалдарды таңдау кезінде бірқатар параметрлерді ескеру қажет:  1) қалыптасқан білік , дағдылардың деңгейі;  2) шынайылық дәрежесі;  3)  сөйлеу әрекетінің  барлық түрлерінде (тыңдау, сөйлеу, оқу және жазу)  және өзара байланысты қалыптасуын қамтамасыз ету;  4) логикалық жүйесі мен бірізділігін  сақтау </vt:lpstr>
      <vt:lpstr>Маңызды параметрлердің бірі - материалдардың шынайылық дәрежесі. Шынайылық - бұл негізгі қағидалардың бірі. Р.Р. Джордан, ең бастысы, шынайылық екенін атап өтеді, Сондықтан курсқа  арналған материалдар авторының басты артықшылықтарының бірі, оның пікірінше, педагогикалық талаптарға дәл жауап беретін түпнұсқа мәтінді таба білуінде дейді [Jordan, R. R., English for Academic Purposes. A guide and resource book for teachers. Cambridge: CUP, 2000.]. </vt:lpstr>
      <vt:lpstr>Сабақ беру кезінде ғылыми-көпшілік мәтіндерді қолдану тиімді.   Ғылыми-көпшілікке арналған мәтіндер міндетті түрде қосылғаны жөн </vt:lpstr>
      <vt:lpstr>«Шет тілін меңгерту бойынша жалпыевропалық компетенцияда:   «түпнұсқа мәтіндер күнделікті өмірде кездесетін түзетілмеген мәтіндер (газет, журнал, жарнама), сондай-ақ білімді, қызығушылықты және жеке тұлғаны ескере отырып, арнайы таңдалған және бейімделген түпнұсқа мәтіндер болып саналады.»[ Общеевропейские компетенции владения иностранным языком: Изучение, обучение, оценка. Страсбург: Совет Европы, 2003. - 256 с.]. </vt:lpstr>
      <vt:lpstr>Д.Фрейд-Бустың [Fried-Booth, D. L., Project Work. Oxford: Oxford Univ. Press, 1986.] сөзінен кейін біз түпнұсқалық ( аутенттілік)  мәселесін төрт жағынан қарауға болады деп санаймыз:  1) курста оқылған тілдік материалдың шынайылығы;  2) тапсырмалардың немесе жаттығулардың шынайылығы; 3) оқиғалардың шынайылығы;  4) тыңдаушының тәжірибесінің шынайылығы.  Тапсырмалар деңгей сайын шынайылықпен өрбігені тиімді.  </vt:lpstr>
      <vt:lpstr> Кәсіби қазақ тілі курсын  жобалауға қатысты лингвистикалық аспектілер</vt:lpstr>
      <vt:lpstr>Қазіргі кездегі маңыздылардың бірі – кәсіби қазақ тіліне  қатысты тілдік материалдарды жүйелеу негіздерін таңдау туралы мәселе     Арнайы мақсатта мамандыққа бағытталған Кәсіби қазақ тілі  Мемлекеттік стандарттың ажырамас компоненті (2015)  Мұнда кәсіби коммуникативтік  компетенция мазмұны анықталған яғни тілдік құзірет сипатталған.   Кәсіби модульдер қазіргі жалпыдидактикалық, әдістемелік, лингводидактикалық бағытта дайындалады. Олардың бастысы:  Әр деңгейге сәйкес мамандыққа, кәсіпке бағытталған модуль –  тілдік, мәтіндік, коммуникативтәк материалдар.</vt:lpstr>
      <vt:lpstr>Бағдарламалық құжат  мына талаптарды ескеруі тиіс: жүйелілік,  тұтастық, практикалылығы, тілдік, мәтіндік, коммуникативтік материалдардың толықтығы және  стандартқа сәйкестігі.  </vt:lpstr>
      <vt:lpstr>Әдістемедегі маңызды позицияларды, лингвистикалық материалды таңдау, лингводидактикалық интерпретациялау және жүйелеу бойынша функционалды-коммуникативті   бағыт  таңдалады.  </vt:lpstr>
      <vt:lpstr>Сондықтан кәсіби модульде   курсты былайша топтаған дұрыс : Қарапайым деңгей A1 :  қатысымға яғни коммуникацияға басымдық беру  Базалық деңгей A2:  қатысымды меңгерту, оқу,  а)  оқу  тек қана оқу емес (білім беру және кәсіптік сфера басым) және б) әлеуметтік және кәсіби макросферада (негізгі сала өндірістік және практикалық);  Ортаңғы деңгей  және ортадан жоғары B1,  В2 , C1деңгей - әлеуметтік және кәсіби макросфера алдыңғы орынға шығады (басымдық - ғылыми және кәсіптік, өндірістік және практикалық салалар)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KAZ 313 ISO 9001 cтандарты Орындаған: Салимова Мадина</dc:title>
  <dc:creator>Aidar Balabekov</dc:creator>
  <cp:lastModifiedBy>Aidar Balabekov</cp:lastModifiedBy>
  <cp:revision>95</cp:revision>
  <dcterms:modified xsi:type="dcterms:W3CDTF">2023-11-19T10:07:36Z</dcterms:modified>
</cp:coreProperties>
</file>