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t>26.04.2018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31597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t>26.04.2018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71099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t>26.04.2018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78350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t>26.04.2018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71546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t>26.04.2018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1122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t>26.04.2018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06703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t>26.04.2018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02484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t>26.04.2018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95483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t>26.04.2018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92808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t>26.04.2018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822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t>26.04.2018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10785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F74D-1D95-4B79-AC21-ACB0DAE93040}" type="datetimeFigureOut">
              <a:rPr lang="kk-KZ" smtClean="0"/>
              <a:t>26.04.2018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67203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918648" cy="122413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57404"/>
            <a:ext cx="8712968" cy="64895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kk-KZ" b="1" dirty="0" smtClean="0">
                <a:solidFill>
                  <a:schemeClr val="tx1"/>
                </a:solidFill>
              </a:rPr>
              <a:t>Функционалды </a:t>
            </a:r>
            <a:r>
              <a:rPr lang="kk-KZ" b="1" dirty="0">
                <a:solidFill>
                  <a:schemeClr val="tx1"/>
                </a:solidFill>
              </a:rPr>
              <a:t>коммуникативтік </a:t>
            </a:r>
            <a:r>
              <a:rPr lang="kk-KZ" b="1" dirty="0" smtClean="0">
                <a:solidFill>
                  <a:schemeClr val="tx1"/>
                </a:solidFill>
              </a:rPr>
              <a:t>грамматика: </a:t>
            </a:r>
            <a:r>
              <a:rPr lang="kk-KZ" b="1" dirty="0">
                <a:solidFill>
                  <a:schemeClr val="tx1"/>
                </a:solidFill>
              </a:rPr>
              <a:t>концепциясы </a:t>
            </a:r>
            <a:r>
              <a:rPr lang="kk-KZ" b="1" dirty="0" smtClean="0">
                <a:solidFill>
                  <a:schemeClr val="tx1"/>
                </a:solidFill>
              </a:rPr>
              <a:t>және  сипаттау ұстанымдары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chemeClr val="tx1"/>
                </a:solidFill>
              </a:rPr>
              <a:t>(Қазақ тілі </a:t>
            </a:r>
            <a:r>
              <a:rPr lang="kk-KZ" dirty="0">
                <a:solidFill>
                  <a:schemeClr val="tx1"/>
                </a:solidFill>
              </a:rPr>
              <a:t>шет тілі немесе  екінші тіл </a:t>
            </a:r>
            <a:r>
              <a:rPr lang="kk-KZ" dirty="0" smtClean="0">
                <a:solidFill>
                  <a:schemeClr val="tx1"/>
                </a:solidFill>
              </a:rPr>
              <a:t>ретінде)</a:t>
            </a:r>
          </a:p>
          <a:p>
            <a:r>
              <a:rPr lang="kk-KZ" dirty="0" smtClean="0">
                <a:solidFill>
                  <a:schemeClr val="tx1"/>
                </a:solidFill>
              </a:rPr>
              <a:t>  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defRPr/>
            </a:pP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КҮЗЕКОВА  ЗЕЙНЕХАН СЕЙІТХАНҚЫЗЫ</a:t>
            </a:r>
          </a:p>
          <a:p>
            <a:pPr algn="l">
              <a:lnSpc>
                <a:spcPct val="90000"/>
              </a:lnSpc>
              <a:defRPr/>
            </a:pP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түркітану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департаментінің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профессоры, филология </a:t>
            </a:r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ғылымдарының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докторы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6" descr="ÐÐ°ÑÑÐ¸Ð½ÐºÐ¸ Ð¿Ð¾ Ð·Ð°Ð¿ÑÐ¾ÑÑ Ð»Ð¾Ð³Ð¾ÑÐ¸Ð¿ Ð½Ð°Ð·Ð°ÑÐ±Ð°ÐµÐ² ÑÐ½Ð¸Ð²ÐµÑÑÐ¸ÑÐµ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7404"/>
            <a:ext cx="3960440" cy="113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688"/>
            <a:ext cx="9366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027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649491"/>
          </a:xfrm>
        </p:spPr>
        <p:txBody>
          <a:bodyPr>
            <a:normAutofit fontScale="85000" lnSpcReduction="10000"/>
          </a:bodyPr>
          <a:lstStyle/>
          <a:p>
            <a:r>
              <a:rPr lang="kk-KZ" dirty="0"/>
              <a:t> </a:t>
            </a:r>
            <a:r>
              <a:rPr lang="kk-KZ" b="1" dirty="0">
                <a:solidFill>
                  <a:srgbClr val="0070C0"/>
                </a:solidFill>
              </a:rPr>
              <a:t>Академиялық грамматика тілді ішкі қырынан , құрылымынан танытса, </a:t>
            </a:r>
            <a:endParaRPr lang="kk-KZ" b="1" dirty="0" smtClean="0">
              <a:solidFill>
                <a:srgbClr val="0070C0"/>
              </a:solidFill>
            </a:endParaRPr>
          </a:p>
          <a:p>
            <a:r>
              <a:rPr lang="kk-KZ" dirty="0" smtClean="0"/>
              <a:t>практикалық </a:t>
            </a:r>
            <a:r>
              <a:rPr lang="kk-KZ" dirty="0"/>
              <a:t>грамматика </a:t>
            </a:r>
            <a:r>
              <a:rPr lang="kk-KZ" dirty="0" smtClean="0">
                <a:solidFill>
                  <a:srgbClr val="0070C0"/>
                </a:solidFill>
              </a:rPr>
              <a:t>тілді </a:t>
            </a:r>
            <a:r>
              <a:rPr lang="kk-KZ" dirty="0">
                <a:solidFill>
                  <a:srgbClr val="0070C0"/>
                </a:solidFill>
              </a:rPr>
              <a:t>сырттан сипаттайды:  </a:t>
            </a:r>
            <a:endParaRPr lang="kk-KZ" dirty="0" smtClean="0">
              <a:solidFill>
                <a:srgbClr val="0070C0"/>
              </a:solidFill>
            </a:endParaRPr>
          </a:p>
          <a:p>
            <a:r>
              <a:rPr lang="kk-KZ" dirty="0" smtClean="0"/>
              <a:t>шетелдіктердің </a:t>
            </a:r>
            <a:r>
              <a:rPr lang="kk-KZ" dirty="0"/>
              <a:t>көзімен, қазақ сөйлеуін қалай құруға болады деген  сияқты. </a:t>
            </a:r>
            <a:endParaRPr lang="kk-KZ" dirty="0" smtClean="0"/>
          </a:p>
          <a:p>
            <a:r>
              <a:rPr lang="kk-KZ" b="1" dirty="0" smtClean="0">
                <a:solidFill>
                  <a:srgbClr val="0070C0"/>
                </a:solidFill>
              </a:rPr>
              <a:t>Академиялық </a:t>
            </a:r>
            <a:r>
              <a:rPr lang="kk-KZ" b="1" dirty="0">
                <a:solidFill>
                  <a:srgbClr val="0070C0"/>
                </a:solidFill>
              </a:rPr>
              <a:t>грамматика танымдық грамматика, бұл кітап тіл туралы, теория кітабы. </a:t>
            </a:r>
            <a:endParaRPr lang="kk-KZ" b="1" dirty="0" smtClean="0">
              <a:solidFill>
                <a:srgbClr val="0070C0"/>
              </a:solidFill>
            </a:endParaRPr>
          </a:p>
          <a:p>
            <a:r>
              <a:rPr lang="kk-KZ" dirty="0" smtClean="0">
                <a:solidFill>
                  <a:srgbClr val="C00000"/>
                </a:solidFill>
              </a:rPr>
              <a:t> Қазақ тілі  практикалық грамматикасы  </a:t>
            </a:r>
            <a:r>
              <a:rPr lang="kk-KZ" dirty="0">
                <a:solidFill>
                  <a:srgbClr val="C00000"/>
                </a:solidFill>
              </a:rPr>
              <a:t>тілді үйретуге </a:t>
            </a:r>
            <a:r>
              <a:rPr lang="kk-KZ" dirty="0" smtClean="0">
                <a:solidFill>
                  <a:srgbClr val="C00000"/>
                </a:solidFill>
              </a:rPr>
              <a:t>арналған</a:t>
            </a:r>
          </a:p>
          <a:p>
            <a:r>
              <a:rPr lang="kk-KZ" dirty="0" smtClean="0">
                <a:solidFill>
                  <a:srgbClr val="C00000"/>
                </a:solidFill>
              </a:rPr>
              <a:t>бұнда </a:t>
            </a:r>
            <a:r>
              <a:rPr lang="kk-KZ" dirty="0">
                <a:solidFill>
                  <a:srgbClr val="C00000"/>
                </a:solidFill>
              </a:rPr>
              <a:t>грамматикалық заңдылықтар, </a:t>
            </a:r>
            <a:endParaRPr lang="kk-KZ" dirty="0" smtClean="0">
              <a:solidFill>
                <a:srgbClr val="C00000"/>
              </a:solidFill>
            </a:endParaRPr>
          </a:p>
          <a:p>
            <a:r>
              <a:rPr lang="kk-KZ" dirty="0" smtClean="0">
                <a:solidFill>
                  <a:srgbClr val="C00000"/>
                </a:solidFill>
              </a:rPr>
              <a:t> </a:t>
            </a:r>
            <a:r>
              <a:rPr lang="kk-KZ" dirty="0">
                <a:solidFill>
                  <a:srgbClr val="C00000"/>
                </a:solidFill>
              </a:rPr>
              <a:t>сөйлеудің пайда болу технологиясы , </a:t>
            </a:r>
            <a:endParaRPr lang="kk-KZ" dirty="0" smtClean="0">
              <a:solidFill>
                <a:srgbClr val="C00000"/>
              </a:solidFill>
            </a:endParaRPr>
          </a:p>
          <a:p>
            <a:r>
              <a:rPr lang="kk-KZ" dirty="0" smtClean="0">
                <a:solidFill>
                  <a:srgbClr val="C00000"/>
                </a:solidFill>
              </a:rPr>
              <a:t>тілдік </a:t>
            </a:r>
            <a:r>
              <a:rPr lang="kk-KZ" dirty="0">
                <a:solidFill>
                  <a:srgbClr val="C00000"/>
                </a:solidFill>
              </a:rPr>
              <a:t>материалдар жазылады.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541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147248" cy="55054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kk-KZ" b="1" dirty="0">
                <a:solidFill>
                  <a:srgbClr val="0070C0"/>
                </a:solidFill>
              </a:rPr>
              <a:t>Екі грамматика арасындағы байланыс көп қырлы: </a:t>
            </a:r>
            <a:endParaRPr lang="kk-KZ" b="1" dirty="0" smtClean="0">
              <a:solidFill>
                <a:srgbClr val="0070C0"/>
              </a:solidFill>
            </a:endParaRPr>
          </a:p>
          <a:p>
            <a:r>
              <a:rPr lang="kk-KZ" b="1" dirty="0" smtClean="0"/>
              <a:t> </a:t>
            </a:r>
            <a:r>
              <a:rPr lang="kk-KZ" b="1" dirty="0">
                <a:solidFill>
                  <a:srgbClr val="C00000"/>
                </a:solidFill>
              </a:rPr>
              <a:t>бұл дегеніңіз –  толықтыру, қиысу ұстанымдарына негізделген өзара байланыс, өзара қатынас. </a:t>
            </a:r>
            <a:endParaRPr lang="kk-KZ" b="1" dirty="0" smtClean="0">
              <a:solidFill>
                <a:srgbClr val="C00000"/>
              </a:solidFill>
            </a:endParaRPr>
          </a:p>
          <a:p>
            <a:r>
              <a:rPr lang="kk-KZ" dirty="0" smtClean="0"/>
              <a:t> </a:t>
            </a:r>
            <a:r>
              <a:rPr lang="kk-KZ" dirty="0"/>
              <a:t>Академиялық грамматиканың көптеген идеяларын, нәтижелерін пайдалана отырып, </a:t>
            </a:r>
            <a:r>
              <a:rPr lang="kk-KZ" dirty="0">
                <a:solidFill>
                  <a:srgbClr val="C00000"/>
                </a:solidFill>
              </a:rPr>
              <a:t>практикалық грамматика өз кезегінде оны байытады, </a:t>
            </a:r>
            <a:endParaRPr lang="kk-KZ" dirty="0" smtClean="0">
              <a:solidFill>
                <a:srgbClr val="C00000"/>
              </a:solidFill>
            </a:endParaRPr>
          </a:p>
          <a:p>
            <a:r>
              <a:rPr lang="kk-KZ" dirty="0" smtClean="0"/>
              <a:t>жаңа </a:t>
            </a:r>
            <a:r>
              <a:rPr lang="kk-KZ" dirty="0"/>
              <a:t>фактілерге, объектілерге назарын аудартады, жаңа мәселелер көтереді.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55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721499"/>
          </a:xfrm>
        </p:spPr>
        <p:txBody>
          <a:bodyPr>
            <a:normAutofit fontScale="85000" lnSpcReduction="10000"/>
          </a:bodyPr>
          <a:lstStyle/>
          <a:p>
            <a:r>
              <a:rPr lang="kk-KZ" dirty="0">
                <a:solidFill>
                  <a:srgbClr val="C00000"/>
                </a:solidFill>
              </a:rPr>
              <a:t>Академиялық грамматикада  оқыту практикасына емес, </a:t>
            </a:r>
            <a:r>
              <a:rPr lang="kk-KZ" b="1" dirty="0">
                <a:solidFill>
                  <a:srgbClr val="C00000"/>
                </a:solidFill>
              </a:rPr>
              <a:t>таза теориялық мүддесі бар сұрақтар қарастырылады. </a:t>
            </a:r>
            <a:endParaRPr lang="kk-KZ" b="1" dirty="0" smtClean="0">
              <a:solidFill>
                <a:srgbClr val="C00000"/>
              </a:solidFill>
            </a:endParaRPr>
          </a:p>
          <a:p>
            <a:r>
              <a:rPr lang="kk-KZ" dirty="0" smtClean="0"/>
              <a:t> </a:t>
            </a:r>
            <a:r>
              <a:rPr lang="kk-KZ" dirty="0"/>
              <a:t>Сонымен,  Практикалық грамматика адресатымен, мақсат міндеттерімен ерекшеленеді. </a:t>
            </a:r>
            <a:endParaRPr lang="kk-KZ" dirty="0" smtClean="0"/>
          </a:p>
          <a:p>
            <a:r>
              <a:rPr lang="kk-KZ" dirty="0" smtClean="0"/>
              <a:t> </a:t>
            </a:r>
            <a:r>
              <a:rPr lang="kk-KZ" b="1" dirty="0"/>
              <a:t>Қазақ тілі практикалық грамматикасы  </a:t>
            </a:r>
            <a:r>
              <a:rPr lang="kk-KZ" b="1" dirty="0" smtClean="0"/>
              <a:t>дегеніміз</a:t>
            </a:r>
          </a:p>
          <a:p>
            <a:r>
              <a:rPr lang="kk-KZ" b="1" dirty="0" smtClean="0"/>
              <a:t> </a:t>
            </a:r>
            <a:r>
              <a:rPr lang="kk-KZ" b="1" dirty="0"/>
              <a:t>– тілдік  бірліктердің семантикалық ерекшеліктері мен </a:t>
            </a:r>
            <a:r>
              <a:rPr lang="kk-KZ" b="1" dirty="0" smtClean="0"/>
              <a:t>құрылымын,  </a:t>
            </a:r>
          </a:p>
          <a:p>
            <a:r>
              <a:rPr lang="kk-KZ" b="1" dirty="0" smtClean="0"/>
              <a:t>- және </a:t>
            </a:r>
            <a:r>
              <a:rPr lang="kk-KZ" b="1" dirty="0"/>
              <a:t>олардың коммуникативтік мақсаттарға қатысты қызметін </a:t>
            </a:r>
            <a:r>
              <a:rPr lang="kk-KZ" b="1" dirty="0" smtClean="0"/>
              <a:t> ашуға  арналған, </a:t>
            </a:r>
          </a:p>
          <a:p>
            <a:r>
              <a:rPr lang="kk-KZ" b="1" dirty="0" smtClean="0"/>
              <a:t>шетелдіктерге </a:t>
            </a:r>
            <a:r>
              <a:rPr lang="kk-KZ" b="1" dirty="0"/>
              <a:t>қазақ тілін меңгертуге арналған қазақ тілінің лингвистикалық сипаттамасы.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4387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19256" cy="59375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kk-KZ" b="1" dirty="0">
                <a:solidFill>
                  <a:srgbClr val="C00000"/>
                </a:solidFill>
              </a:rPr>
              <a:t>Қазақ тілі практикалық грамматикасындағы тілдік материалдарды ұйымдастыру және зерттеу </a:t>
            </a:r>
            <a:r>
              <a:rPr lang="kk-KZ" b="1" dirty="0" smtClean="0">
                <a:solidFill>
                  <a:srgbClr val="C00000"/>
                </a:solidFill>
              </a:rPr>
              <a:t>ұстанымы</a:t>
            </a:r>
          </a:p>
          <a:p>
            <a:pPr marL="0" indent="0" algn="ctr">
              <a:buNone/>
            </a:pPr>
            <a:endParaRPr lang="kk-KZ" b="1" dirty="0"/>
          </a:p>
          <a:p>
            <a:pPr marL="0" indent="0">
              <a:buNone/>
            </a:pPr>
            <a:r>
              <a:rPr lang="kk-KZ" dirty="0"/>
              <a:t>Қазақ тілі практикалық грамматикасының </a:t>
            </a:r>
            <a:r>
              <a:rPr lang="kk-KZ" b="1" dirty="0">
                <a:solidFill>
                  <a:srgbClr val="0070C0"/>
                </a:solidFill>
              </a:rPr>
              <a:t>концептуалды </a:t>
            </a:r>
            <a:r>
              <a:rPr lang="kk-KZ" b="1" dirty="0" smtClean="0">
                <a:solidFill>
                  <a:srgbClr val="0070C0"/>
                </a:solidFill>
              </a:rPr>
              <a:t>белгілері</a:t>
            </a:r>
          </a:p>
          <a:p>
            <a:pPr>
              <a:buFontTx/>
              <a:buChar char="-"/>
            </a:pPr>
            <a:r>
              <a:rPr lang="kk-KZ" b="1" dirty="0" smtClean="0"/>
              <a:t>оның </a:t>
            </a:r>
            <a:r>
              <a:rPr lang="kk-KZ" b="1" dirty="0"/>
              <a:t>адресатымен</a:t>
            </a:r>
            <a:r>
              <a:rPr lang="kk-KZ" b="1" dirty="0" smtClean="0"/>
              <a:t>,</a:t>
            </a:r>
          </a:p>
          <a:p>
            <a:pPr>
              <a:buFontTx/>
              <a:buChar char="-"/>
            </a:pPr>
            <a:r>
              <a:rPr lang="kk-KZ" b="1" dirty="0" smtClean="0"/>
              <a:t> </a:t>
            </a:r>
            <a:r>
              <a:rPr lang="kk-KZ" b="1" dirty="0"/>
              <a:t>мақсат, міндеттерімен </a:t>
            </a:r>
            <a:endParaRPr lang="kk-KZ" b="1" dirty="0" smtClean="0"/>
          </a:p>
          <a:p>
            <a:pPr>
              <a:buFontTx/>
              <a:buChar char="-"/>
            </a:pPr>
            <a:r>
              <a:rPr lang="kk-KZ" b="1" dirty="0" smtClean="0"/>
              <a:t>яғни </a:t>
            </a:r>
            <a:r>
              <a:rPr lang="kk-KZ" b="1" dirty="0"/>
              <a:t>оқытып үйрету сипатымен </a:t>
            </a:r>
            <a:r>
              <a:rPr lang="kk-KZ" dirty="0"/>
              <a:t>анықталған. </a:t>
            </a:r>
            <a:r>
              <a:rPr lang="kk-KZ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32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19256" cy="5505475"/>
          </a:xfrm>
        </p:spPr>
        <p:txBody>
          <a:bodyPr/>
          <a:lstStyle/>
          <a:p>
            <a:r>
              <a:rPr lang="kk-KZ" b="1" dirty="0"/>
              <a:t>Қазақ тілінің екінші тіл ретіндегі </a:t>
            </a:r>
            <a:r>
              <a:rPr lang="kk-KZ" b="1" dirty="0" smtClean="0"/>
              <a:t> практикалық грамматикасының </a:t>
            </a:r>
            <a:r>
              <a:rPr lang="kk-KZ" b="1" dirty="0"/>
              <a:t>мақсаты </a:t>
            </a:r>
            <a:r>
              <a:rPr lang="kk-KZ" dirty="0"/>
              <a:t>– қазақ тілін, </a:t>
            </a:r>
            <a:endParaRPr lang="kk-KZ" dirty="0" smtClean="0"/>
          </a:p>
          <a:p>
            <a:r>
              <a:rPr lang="kk-KZ" dirty="0" smtClean="0"/>
              <a:t>қазақ </a:t>
            </a:r>
            <a:r>
              <a:rPr lang="kk-KZ" dirty="0"/>
              <a:t>сөйлеуін </a:t>
            </a:r>
            <a:endParaRPr lang="kk-KZ" dirty="0" smtClean="0"/>
          </a:p>
          <a:p>
            <a:r>
              <a:rPr lang="kk-KZ" dirty="0" smtClean="0"/>
              <a:t> </a:t>
            </a:r>
            <a:r>
              <a:rPr lang="kk-KZ" b="1" dirty="0">
                <a:solidFill>
                  <a:srgbClr val="0070C0"/>
                </a:solidFill>
              </a:rPr>
              <a:t>оқытудың лингвистикалық негіздемесін  </a:t>
            </a:r>
            <a:r>
              <a:rPr lang="kk-KZ" dirty="0"/>
              <a:t>құрылымдық семантикалық </a:t>
            </a:r>
            <a:endParaRPr lang="kk-KZ" dirty="0" smtClean="0"/>
          </a:p>
          <a:p>
            <a:r>
              <a:rPr lang="kk-KZ" dirty="0" smtClean="0"/>
              <a:t>және </a:t>
            </a:r>
            <a:r>
              <a:rPr lang="kk-KZ" dirty="0"/>
              <a:t>функционалды коммуникативтік аспектісін </a:t>
            </a:r>
            <a:r>
              <a:rPr lang="kk-KZ" b="1" dirty="0"/>
              <a:t>бір тұтас бүтін </a:t>
            </a:r>
            <a:r>
              <a:rPr lang="kk-KZ" dirty="0"/>
              <a:t>ретінде </a:t>
            </a:r>
            <a:r>
              <a:rPr lang="kk-KZ" dirty="0" smtClean="0"/>
              <a:t>,</a:t>
            </a:r>
          </a:p>
          <a:p>
            <a:r>
              <a:rPr lang="kk-KZ" dirty="0" smtClean="0"/>
              <a:t> </a:t>
            </a:r>
            <a:r>
              <a:rPr lang="kk-KZ" dirty="0"/>
              <a:t>бірлігі ретіндегі ұстанымға құру, дайындау.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43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/>
              <a:t>Тіл </a:t>
            </a:r>
            <a:r>
              <a:rPr lang="kk-KZ" b="1" dirty="0" smtClean="0"/>
              <a:t>ресурстары: </a:t>
            </a:r>
          </a:p>
          <a:p>
            <a:r>
              <a:rPr lang="kk-KZ" dirty="0" smtClean="0">
                <a:solidFill>
                  <a:srgbClr val="0070C0"/>
                </a:solidFill>
              </a:rPr>
              <a:t>фонетикалық</a:t>
            </a:r>
            <a:r>
              <a:rPr lang="kk-KZ" dirty="0">
                <a:solidFill>
                  <a:srgbClr val="0070C0"/>
                </a:solidFill>
              </a:rPr>
              <a:t>, лексикалық, морфологиялық, синтаксистік, сөзжасамдық жүйелердің құралдарынан  құрылады</a:t>
            </a:r>
            <a:r>
              <a:rPr lang="kk-KZ" dirty="0" smtClean="0">
                <a:solidFill>
                  <a:srgbClr val="0070C0"/>
                </a:solidFill>
              </a:rPr>
              <a:t>,</a:t>
            </a:r>
          </a:p>
          <a:p>
            <a:r>
              <a:rPr lang="kk-KZ" dirty="0" smtClean="0"/>
              <a:t> </a:t>
            </a:r>
            <a:r>
              <a:rPr lang="kk-KZ" dirty="0">
                <a:solidFill>
                  <a:srgbClr val="0070C0"/>
                </a:solidFill>
              </a:rPr>
              <a:t>олардың комбинациясынан,  бірігуінен тұрады.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691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91264" cy="5433467"/>
          </a:xfrm>
        </p:spPr>
        <p:txBody>
          <a:bodyPr>
            <a:normAutofit lnSpcReduction="10000"/>
          </a:bodyPr>
          <a:lstStyle/>
          <a:p>
            <a:r>
              <a:rPr lang="kk-KZ" b="1" dirty="0"/>
              <a:t>Практикалық грамматика қазақ тілінің </a:t>
            </a:r>
            <a:r>
              <a:rPr lang="kk-KZ" b="1" dirty="0">
                <a:solidFill>
                  <a:srgbClr val="0070C0"/>
                </a:solidFill>
              </a:rPr>
              <a:t>грамматикалық базасын  көрсете алуы тиіс: </a:t>
            </a:r>
            <a:endParaRPr lang="kk-KZ" b="1" dirty="0" smtClean="0">
              <a:solidFill>
                <a:srgbClr val="0070C0"/>
              </a:solidFill>
            </a:endParaRPr>
          </a:p>
          <a:p>
            <a:r>
              <a:rPr lang="kk-KZ" dirty="0" smtClean="0">
                <a:solidFill>
                  <a:srgbClr val="002060"/>
                </a:solidFill>
              </a:rPr>
              <a:t>морфологиялық  </a:t>
            </a:r>
            <a:r>
              <a:rPr lang="kk-KZ" dirty="0">
                <a:solidFill>
                  <a:srgbClr val="002060"/>
                </a:solidFill>
              </a:rPr>
              <a:t>формалардың жасалуын, </a:t>
            </a:r>
            <a:endParaRPr lang="kk-KZ" dirty="0" smtClean="0">
              <a:solidFill>
                <a:srgbClr val="002060"/>
              </a:solidFill>
            </a:endParaRPr>
          </a:p>
          <a:p>
            <a:r>
              <a:rPr lang="kk-KZ" dirty="0" smtClean="0">
                <a:solidFill>
                  <a:srgbClr val="002060"/>
                </a:solidFill>
              </a:rPr>
              <a:t>әр </a:t>
            </a:r>
            <a:r>
              <a:rPr lang="kk-KZ" dirty="0">
                <a:solidFill>
                  <a:srgbClr val="002060"/>
                </a:solidFill>
              </a:rPr>
              <a:t>түрлі сөз таптарының грамматикалық ерекшеліктерін, </a:t>
            </a:r>
            <a:endParaRPr lang="kk-KZ" dirty="0" smtClean="0">
              <a:solidFill>
                <a:srgbClr val="002060"/>
              </a:solidFill>
            </a:endParaRPr>
          </a:p>
          <a:p>
            <a:r>
              <a:rPr lang="kk-KZ" dirty="0" smtClean="0">
                <a:solidFill>
                  <a:srgbClr val="002060"/>
                </a:solidFill>
              </a:rPr>
              <a:t>сөз </a:t>
            </a:r>
            <a:r>
              <a:rPr lang="kk-KZ" dirty="0">
                <a:solidFill>
                  <a:srgbClr val="002060"/>
                </a:solidFill>
              </a:rPr>
              <a:t>жасам жүйесін, </a:t>
            </a:r>
            <a:endParaRPr lang="kk-KZ" dirty="0" smtClean="0">
              <a:solidFill>
                <a:srgbClr val="002060"/>
              </a:solidFill>
            </a:endParaRPr>
          </a:p>
          <a:p>
            <a:r>
              <a:rPr lang="kk-KZ" dirty="0" smtClean="0">
                <a:solidFill>
                  <a:srgbClr val="002060"/>
                </a:solidFill>
              </a:rPr>
              <a:t>сөйлем </a:t>
            </a:r>
            <a:r>
              <a:rPr lang="kk-KZ" dirty="0">
                <a:solidFill>
                  <a:srgbClr val="002060"/>
                </a:solidFill>
              </a:rPr>
              <a:t>құру ережесі мен </a:t>
            </a:r>
            <a:r>
              <a:rPr lang="kk-KZ" dirty="0" smtClean="0">
                <a:solidFill>
                  <a:srgbClr val="002060"/>
                </a:solidFill>
              </a:rPr>
              <a:t>заңдылықтарын,</a:t>
            </a:r>
          </a:p>
          <a:p>
            <a:r>
              <a:rPr lang="kk-KZ" dirty="0" smtClean="0">
                <a:solidFill>
                  <a:srgbClr val="002060"/>
                </a:solidFill>
              </a:rPr>
              <a:t>яғни </a:t>
            </a:r>
            <a:r>
              <a:rPr lang="kk-KZ" dirty="0">
                <a:solidFill>
                  <a:srgbClr val="002060"/>
                </a:solidFill>
              </a:rPr>
              <a:t>тілдің синтаксистік базасын  ұсына алуы  керек.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7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505475"/>
          </a:xfrm>
        </p:spPr>
        <p:txBody>
          <a:bodyPr/>
          <a:lstStyle/>
          <a:p>
            <a:r>
              <a:rPr lang="kk-KZ" dirty="0" smtClean="0"/>
              <a:t>Сондай - </a:t>
            </a:r>
            <a:r>
              <a:rPr lang="kk-KZ" dirty="0"/>
              <a:t>ақ </a:t>
            </a:r>
            <a:r>
              <a:rPr lang="kk-KZ" dirty="0">
                <a:solidFill>
                  <a:srgbClr val="0070C0"/>
                </a:solidFill>
              </a:rPr>
              <a:t>тілдік бірліктердің мағынасын </a:t>
            </a:r>
            <a:r>
              <a:rPr lang="kk-KZ" dirty="0"/>
              <a:t>да олардың </a:t>
            </a:r>
            <a:r>
              <a:rPr lang="kk-KZ" dirty="0">
                <a:solidFill>
                  <a:srgbClr val="0070C0"/>
                </a:solidFill>
              </a:rPr>
              <a:t>семантикалық сипатын </a:t>
            </a:r>
            <a:r>
              <a:rPr lang="kk-KZ" dirty="0"/>
              <a:t>да көрсете алуы тиіс. </a:t>
            </a:r>
            <a:endParaRPr lang="kk-KZ" dirty="0" smtClean="0"/>
          </a:p>
          <a:p>
            <a:r>
              <a:rPr lang="kk-KZ" dirty="0" smtClean="0"/>
              <a:t> </a:t>
            </a:r>
            <a:r>
              <a:rPr lang="kk-KZ" dirty="0"/>
              <a:t>Бұл құрылымдық семантикалық аспектінің рөлін, маңыздылығын білдіреді. </a:t>
            </a:r>
            <a:endParaRPr lang="kk-KZ" dirty="0" smtClean="0"/>
          </a:p>
          <a:p>
            <a:r>
              <a:rPr lang="kk-KZ" dirty="0" smtClean="0">
                <a:solidFill>
                  <a:srgbClr val="0070C0"/>
                </a:solidFill>
              </a:rPr>
              <a:t>Бұл </a:t>
            </a:r>
            <a:r>
              <a:rPr lang="kk-KZ" dirty="0">
                <a:solidFill>
                  <a:srgbClr val="0070C0"/>
                </a:solidFill>
              </a:rPr>
              <a:t>ұстаным лингвистикада </a:t>
            </a:r>
            <a:r>
              <a:rPr lang="kk-KZ" dirty="0" err="1">
                <a:solidFill>
                  <a:srgbClr val="0070C0"/>
                </a:solidFill>
              </a:rPr>
              <a:t>семасиология</a:t>
            </a:r>
            <a:r>
              <a:rPr lang="kk-KZ" dirty="0">
                <a:solidFill>
                  <a:srgbClr val="0070C0"/>
                </a:solidFill>
              </a:rPr>
              <a:t> ретінде белгілі.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983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91264" cy="5433467"/>
          </a:xfrm>
        </p:spPr>
        <p:txBody>
          <a:bodyPr/>
          <a:lstStyle/>
          <a:p>
            <a:r>
              <a:rPr lang="kk-KZ" dirty="0"/>
              <a:t> Қазақ тілі практикалық грамматикасы негізінде </a:t>
            </a:r>
            <a:r>
              <a:rPr lang="kk-KZ" b="1" dirty="0" smtClean="0">
                <a:solidFill>
                  <a:srgbClr val="0070C0"/>
                </a:solidFill>
              </a:rPr>
              <a:t>тілдік </a:t>
            </a:r>
            <a:r>
              <a:rPr lang="kk-KZ" b="1" dirty="0">
                <a:solidFill>
                  <a:srgbClr val="0070C0"/>
                </a:solidFill>
              </a:rPr>
              <a:t>қатысым, коммуникация құралы ретінде сипатталады. </a:t>
            </a:r>
            <a:endParaRPr lang="kk-KZ" b="1" dirty="0" smtClean="0">
              <a:solidFill>
                <a:srgbClr val="0070C0"/>
              </a:solidFill>
            </a:endParaRPr>
          </a:p>
          <a:p>
            <a:r>
              <a:rPr lang="kk-KZ" dirty="0" smtClean="0"/>
              <a:t> </a:t>
            </a:r>
            <a:r>
              <a:rPr lang="kk-KZ" dirty="0"/>
              <a:t>Бұл функционалды коммуникативтік аспектінің маңыздылығын анықтайды. </a:t>
            </a:r>
            <a:endParaRPr lang="kk-KZ" dirty="0" smtClean="0"/>
          </a:p>
          <a:p>
            <a:r>
              <a:rPr lang="kk-KZ" dirty="0" smtClean="0"/>
              <a:t> </a:t>
            </a:r>
            <a:r>
              <a:rPr lang="kk-KZ" dirty="0"/>
              <a:t>Біз мынаған баса назар аударуымыз керек: </a:t>
            </a:r>
            <a:r>
              <a:rPr lang="kk-KZ" b="1" dirty="0">
                <a:solidFill>
                  <a:srgbClr val="0070C0"/>
                </a:solidFill>
              </a:rPr>
              <a:t>тілдік бірліктердің мағынасы мен оның  функциясының  айырмашылығы бар. 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316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289451"/>
          </a:xfrm>
        </p:spPr>
        <p:txBody>
          <a:bodyPr>
            <a:normAutofit/>
          </a:bodyPr>
          <a:lstStyle/>
          <a:p>
            <a:r>
              <a:rPr lang="kk-KZ" dirty="0">
                <a:solidFill>
                  <a:srgbClr val="0070C0"/>
                </a:solidFill>
              </a:rPr>
              <a:t>Тілдік бірліктердің мағынасы тілдің мазмұндық жағына жатады</a:t>
            </a:r>
            <a:r>
              <a:rPr lang="kk-KZ" dirty="0" smtClean="0">
                <a:solidFill>
                  <a:srgbClr val="0070C0"/>
                </a:solidFill>
              </a:rPr>
              <a:t>,</a:t>
            </a:r>
          </a:p>
          <a:p>
            <a:r>
              <a:rPr lang="kk-KZ" dirty="0" smtClean="0"/>
              <a:t> </a:t>
            </a:r>
            <a:r>
              <a:rPr lang="kk-KZ" dirty="0">
                <a:solidFill>
                  <a:srgbClr val="0070C0"/>
                </a:solidFill>
              </a:rPr>
              <a:t>тілдік құрылымды түсінуге жатады. </a:t>
            </a:r>
            <a:endParaRPr lang="kk-KZ" dirty="0" smtClean="0">
              <a:solidFill>
                <a:srgbClr val="0070C0"/>
              </a:solidFill>
            </a:endParaRPr>
          </a:p>
          <a:p>
            <a:r>
              <a:rPr lang="kk-KZ" dirty="0" smtClean="0"/>
              <a:t>Ал </a:t>
            </a:r>
            <a:r>
              <a:rPr lang="kk-KZ" dirty="0"/>
              <a:t>тіл </a:t>
            </a:r>
            <a:r>
              <a:rPr lang="kk-KZ" dirty="0" smtClean="0"/>
              <a:t>жүйесі </a:t>
            </a:r>
            <a:r>
              <a:rPr lang="kk-KZ" dirty="0"/>
              <a:t>элементтерінің   қызметі , </a:t>
            </a:r>
            <a:r>
              <a:rPr lang="kk-KZ" dirty="0" err="1"/>
              <a:t>жұмсалымы</a:t>
            </a:r>
            <a:r>
              <a:rPr lang="kk-KZ" dirty="0"/>
              <a:t> сөйлеуге шығумен байланысты.  Басқаша айтсақ,   </a:t>
            </a:r>
            <a:r>
              <a:rPr lang="kk-KZ" b="1" dirty="0"/>
              <a:t>тіл бірліктерінің қызметі, функциясы дегеніміз </a:t>
            </a:r>
            <a:r>
              <a:rPr lang="kk-KZ" dirty="0"/>
              <a:t>– бірінші кезекте,  </a:t>
            </a:r>
            <a:r>
              <a:rPr lang="kk-KZ" b="1" dirty="0">
                <a:solidFill>
                  <a:srgbClr val="0070C0"/>
                </a:solidFill>
              </a:rPr>
              <a:t>тілдік құралдарды қолдану </a:t>
            </a:r>
            <a:r>
              <a:rPr lang="kk-KZ" dirty="0"/>
              <a:t>шарты мен мақсаты болып табылады.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10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19256" cy="536145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kk-KZ" dirty="0"/>
              <a:t> </a:t>
            </a:r>
            <a:r>
              <a:rPr lang="kk-KZ" b="1" dirty="0" smtClean="0"/>
              <a:t>Бүгін біз сіздермен  бірге әңгімелесетін тақырыптарымыз:</a:t>
            </a:r>
          </a:p>
          <a:p>
            <a:pPr lvl="0"/>
            <a:r>
              <a:rPr lang="kk-KZ" dirty="0" smtClean="0"/>
              <a:t>Академиялық </a:t>
            </a:r>
            <a:r>
              <a:rPr lang="kk-KZ" dirty="0"/>
              <a:t>грамматика </a:t>
            </a:r>
            <a:r>
              <a:rPr lang="kk-KZ" dirty="0" smtClean="0"/>
              <a:t> мен Қазақ тілі  </a:t>
            </a:r>
            <a:r>
              <a:rPr lang="kk-KZ" dirty="0"/>
              <a:t>практикалық (екінші тіл ретіндегі) </a:t>
            </a:r>
            <a:r>
              <a:rPr lang="kk-KZ" dirty="0" smtClean="0"/>
              <a:t>грамматикасының айырмашылықтары;</a:t>
            </a:r>
          </a:p>
          <a:p>
            <a:pPr lvl="0"/>
            <a:r>
              <a:rPr lang="kk-KZ" dirty="0"/>
              <a:t> ф</a:t>
            </a:r>
            <a:r>
              <a:rPr lang="kk-KZ" dirty="0" smtClean="0"/>
              <a:t>ункционалды практикалық грамматикаға қатысты пікірлер;</a:t>
            </a:r>
          </a:p>
          <a:p>
            <a:pPr lvl="0"/>
            <a:r>
              <a:rPr lang="kk-KZ" dirty="0"/>
              <a:t> </a:t>
            </a:r>
            <a:r>
              <a:rPr lang="kk-KZ" dirty="0" smtClean="0"/>
              <a:t>практикалық грамматиканың мақсаты;</a:t>
            </a:r>
          </a:p>
          <a:p>
            <a:pPr lvl="0"/>
            <a:r>
              <a:rPr lang="kk-KZ" dirty="0"/>
              <a:t>қ</a:t>
            </a:r>
            <a:r>
              <a:rPr lang="kk-KZ" dirty="0" smtClean="0"/>
              <a:t>азақ </a:t>
            </a:r>
            <a:r>
              <a:rPr lang="kk-KZ" dirty="0"/>
              <a:t>тілі практикалық грамматикасындағы тілдік материалдарды ұйымдастыру </a:t>
            </a:r>
            <a:r>
              <a:rPr lang="kk-KZ" dirty="0" smtClean="0"/>
              <a:t>және зерттеу ұстанымдары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87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433467"/>
          </a:xfrm>
        </p:spPr>
        <p:txBody>
          <a:bodyPr>
            <a:normAutofit fontScale="92500" lnSpcReduction="10000"/>
          </a:bodyPr>
          <a:lstStyle/>
          <a:p>
            <a:r>
              <a:rPr lang="kk-KZ" dirty="0"/>
              <a:t> Тілдік бірліктердің қызметі дегенімізде , ең </a:t>
            </a:r>
            <a:r>
              <a:rPr lang="kk-KZ" b="1" dirty="0">
                <a:solidFill>
                  <a:srgbClr val="0070C0"/>
                </a:solidFill>
              </a:rPr>
              <a:t>алдымен осы бірліктер не үшін қолданылады </a:t>
            </a:r>
            <a:r>
              <a:rPr lang="kk-KZ" dirty="0"/>
              <a:t>дегенді ойлауымыз </a:t>
            </a:r>
            <a:r>
              <a:rPr lang="kk-KZ" dirty="0" smtClean="0"/>
              <a:t>керек.</a:t>
            </a:r>
          </a:p>
          <a:p>
            <a:r>
              <a:rPr lang="kk-KZ" b="1" dirty="0" smtClean="0"/>
              <a:t>мұнда </a:t>
            </a:r>
            <a:r>
              <a:rPr lang="kk-KZ" b="1" dirty="0"/>
              <a:t>оның ішкі мазмұнымен қатар</a:t>
            </a:r>
            <a:r>
              <a:rPr lang="kk-KZ" b="1" dirty="0">
                <a:solidFill>
                  <a:srgbClr val="C00000"/>
                </a:solidFill>
              </a:rPr>
              <a:t> нақты коммуникациядағы қолданысы</a:t>
            </a:r>
            <a:r>
              <a:rPr lang="kk-KZ" b="1" dirty="0"/>
              <a:t> </a:t>
            </a:r>
            <a:r>
              <a:rPr lang="kk-KZ" b="1" dirty="0" smtClean="0"/>
              <a:t>ескеріледі.</a:t>
            </a:r>
          </a:p>
          <a:p>
            <a:r>
              <a:rPr lang="kk-KZ" b="1" dirty="0" smtClean="0">
                <a:solidFill>
                  <a:srgbClr val="C00000"/>
                </a:solidFill>
              </a:rPr>
              <a:t>Осылайша </a:t>
            </a:r>
            <a:r>
              <a:rPr lang="kk-KZ" b="1" dirty="0">
                <a:solidFill>
                  <a:srgbClr val="C00000"/>
                </a:solidFill>
              </a:rPr>
              <a:t>тілдік бірліктердің </a:t>
            </a:r>
            <a:r>
              <a:rPr lang="kk-KZ" b="1" dirty="0" err="1">
                <a:solidFill>
                  <a:srgbClr val="C00000"/>
                </a:solidFill>
              </a:rPr>
              <a:t>жұмсалымы</a:t>
            </a:r>
            <a:r>
              <a:rPr lang="kk-KZ" b="1" dirty="0">
                <a:solidFill>
                  <a:srgbClr val="C00000"/>
                </a:solidFill>
              </a:rPr>
              <a:t> мағына мен қатысымның тілден тыс мақсатын біріктіреді.  </a:t>
            </a:r>
            <a:endParaRPr lang="kk-KZ" b="1" dirty="0" smtClean="0">
              <a:solidFill>
                <a:srgbClr val="C00000"/>
              </a:solidFill>
            </a:endParaRPr>
          </a:p>
          <a:p>
            <a:r>
              <a:rPr lang="kk-KZ" b="1" dirty="0" smtClean="0"/>
              <a:t>Коммуникативтік </a:t>
            </a:r>
            <a:r>
              <a:rPr lang="kk-KZ" b="1" dirty="0"/>
              <a:t>әрекеттерде тілді қолдану дегенде функционалды  деген терминнің қасына коммуникативтік дегенді қатар қолданамыз.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396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19256" cy="5505475"/>
          </a:xfrm>
        </p:spPr>
        <p:txBody>
          <a:bodyPr>
            <a:normAutofit fontScale="92500"/>
          </a:bodyPr>
          <a:lstStyle/>
          <a:p>
            <a:r>
              <a:rPr lang="kk-KZ" b="1" dirty="0">
                <a:solidFill>
                  <a:srgbClr val="0070C0"/>
                </a:solidFill>
              </a:rPr>
              <a:t>Функционалды коммуникативтік аспект дегеніміз  –  сөйлеудегі грамматикалық бірліктердің  қызметі мен заңдылығын сипаттау</a:t>
            </a:r>
            <a:r>
              <a:rPr lang="kk-KZ" b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kk-KZ" dirty="0" smtClean="0"/>
              <a:t> </a:t>
            </a:r>
            <a:r>
              <a:rPr lang="kk-KZ" b="1" dirty="0">
                <a:solidFill>
                  <a:srgbClr val="0070C0"/>
                </a:solidFill>
              </a:rPr>
              <a:t>белгілі бір ойды жеткізу үшін әр түрлі тілдік деңгейдегі тілдік құралдардың , әр түрлі грамматикалық құралдардың өзара байланысы, мен жиынтығын көрсету. </a:t>
            </a:r>
            <a:endParaRPr lang="kk-KZ" b="1" dirty="0" smtClean="0">
              <a:solidFill>
                <a:srgbClr val="0070C0"/>
              </a:solidFill>
            </a:endParaRPr>
          </a:p>
          <a:p>
            <a:r>
              <a:rPr lang="kk-KZ" b="1" dirty="0" smtClean="0">
                <a:solidFill>
                  <a:srgbClr val="0070C0"/>
                </a:solidFill>
              </a:rPr>
              <a:t>Осы </a:t>
            </a:r>
            <a:r>
              <a:rPr lang="kk-KZ" b="1" dirty="0">
                <a:solidFill>
                  <a:srgbClr val="0070C0"/>
                </a:solidFill>
              </a:rPr>
              <a:t>бағыттың міндеті  – тілдік элементтер жүйесінің шынайы сөйлеу процесінде қалай  жүзеге асатынын көрсету. 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158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361459"/>
          </a:xfrm>
        </p:spPr>
        <p:txBody>
          <a:bodyPr/>
          <a:lstStyle/>
          <a:p>
            <a:r>
              <a:rPr lang="kk-KZ" dirty="0"/>
              <a:t> </a:t>
            </a:r>
            <a:r>
              <a:rPr lang="kk-KZ" b="1" dirty="0">
                <a:solidFill>
                  <a:srgbClr val="0070C0"/>
                </a:solidFill>
              </a:rPr>
              <a:t>Құрылымдық семантикалық </a:t>
            </a:r>
            <a:r>
              <a:rPr lang="kk-KZ" b="1" dirty="0"/>
              <a:t>және </a:t>
            </a:r>
            <a:r>
              <a:rPr lang="kk-KZ" b="1" dirty="0">
                <a:solidFill>
                  <a:srgbClr val="0070C0"/>
                </a:solidFill>
              </a:rPr>
              <a:t>функционалды коммуникативтік бағыт </a:t>
            </a:r>
            <a:r>
              <a:rPr lang="kk-KZ" b="1" dirty="0"/>
              <a:t>тілді сипаттағанда бірін </a:t>
            </a:r>
            <a:r>
              <a:rPr lang="kk-KZ" b="1" dirty="0" smtClean="0"/>
              <a:t>бірі </a:t>
            </a:r>
            <a:r>
              <a:rPr lang="kk-KZ" b="1" dirty="0"/>
              <a:t>жоққа </a:t>
            </a:r>
            <a:r>
              <a:rPr lang="kk-KZ" b="1" dirty="0" smtClean="0"/>
              <a:t>шығармайды.</a:t>
            </a:r>
          </a:p>
          <a:p>
            <a:r>
              <a:rPr lang="kk-KZ" b="1" dirty="0" smtClean="0">
                <a:solidFill>
                  <a:srgbClr val="0070C0"/>
                </a:solidFill>
              </a:rPr>
              <a:t>Олар </a:t>
            </a:r>
            <a:r>
              <a:rPr lang="kk-KZ" b="1" dirty="0">
                <a:solidFill>
                  <a:srgbClr val="0070C0"/>
                </a:solidFill>
              </a:rPr>
              <a:t>өз міндеттерін атқара отырып, бірін бірі толықтырады. 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60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19256" cy="5433467"/>
          </a:xfrm>
        </p:spPr>
        <p:txBody>
          <a:bodyPr/>
          <a:lstStyle/>
          <a:p>
            <a:r>
              <a:rPr lang="kk-KZ" dirty="0">
                <a:solidFill>
                  <a:srgbClr val="C00000"/>
                </a:solidFill>
              </a:rPr>
              <a:t>Функционалды коммуникативтік бағыт тілді зерттегенде  </a:t>
            </a:r>
            <a:r>
              <a:rPr lang="kk-KZ" b="1" dirty="0">
                <a:solidFill>
                  <a:srgbClr val="0070C0"/>
                </a:solidFill>
              </a:rPr>
              <a:t>« мағынадан формаға»  ұстанымы негізінде жүзеге асады</a:t>
            </a:r>
            <a:r>
              <a:rPr lang="kk-KZ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kk-KZ" b="1" dirty="0" smtClean="0">
                <a:solidFill>
                  <a:srgbClr val="0070C0"/>
                </a:solidFill>
              </a:rPr>
              <a:t>  </a:t>
            </a:r>
            <a:r>
              <a:rPr lang="kk-KZ" b="1" dirty="0">
                <a:solidFill>
                  <a:srgbClr val="0070C0"/>
                </a:solidFill>
              </a:rPr>
              <a:t>Тілдік құбылыстарды функционалды коммуникативтік тұрғыдан зерттегенде сөйлеу әрекеттері деген ұғым </a:t>
            </a:r>
            <a:r>
              <a:rPr lang="kk-KZ" dirty="0">
                <a:solidFill>
                  <a:srgbClr val="0070C0"/>
                </a:solidFill>
              </a:rPr>
              <a:t>бастысы болып табылады.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74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075240" cy="5577483"/>
          </a:xfrm>
        </p:spPr>
        <p:txBody>
          <a:bodyPr>
            <a:normAutofit/>
          </a:bodyPr>
          <a:lstStyle/>
          <a:p>
            <a:r>
              <a:rPr lang="kk-KZ" dirty="0"/>
              <a:t>Қазақ тілін екінші тіл ретінде оқыту негізінен Қазақстан тәуелсіздік алғалы бері басым бағытта жоғары оқу орындарында жүргізіліп келеді. </a:t>
            </a:r>
            <a:endParaRPr lang="kk-KZ" dirty="0" smtClean="0"/>
          </a:p>
          <a:p>
            <a:r>
              <a:rPr lang="kk-KZ" dirty="0" smtClean="0"/>
              <a:t> </a:t>
            </a:r>
            <a:r>
              <a:rPr lang="kk-KZ" dirty="0"/>
              <a:t>Содан бері практикалық грамматика</a:t>
            </a:r>
            <a:r>
              <a:rPr lang="kk-KZ" b="1" dirty="0"/>
              <a:t> өз бағытына бастау алып </a:t>
            </a:r>
            <a:r>
              <a:rPr lang="kk-KZ" dirty="0"/>
              <a:t>келеді.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17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19256" cy="5505475"/>
          </a:xfrm>
        </p:spPr>
        <p:txBody>
          <a:bodyPr>
            <a:normAutofit lnSpcReduction="10000"/>
          </a:bodyPr>
          <a:lstStyle/>
          <a:p>
            <a:r>
              <a:rPr lang="kk-KZ" b="1" dirty="0"/>
              <a:t>Қазірге дейін екі грамматика арасындағы айырмашылықты түсінбеушілік бар:  </a:t>
            </a:r>
            <a:r>
              <a:rPr lang="kk-KZ" dirty="0"/>
              <a:t>шетелдіктерге арналған грамматика  теориялық ( академиялық, </a:t>
            </a:r>
            <a:r>
              <a:rPr lang="kk-KZ" dirty="0" err="1"/>
              <a:t>жоо-ның</a:t>
            </a:r>
            <a:r>
              <a:rPr lang="kk-KZ" dirty="0"/>
              <a:t>)  </a:t>
            </a:r>
            <a:r>
              <a:rPr lang="kk-KZ" b="1" dirty="0"/>
              <a:t>грамматиканың  жеңілдетілген, күрделі емес түрі </a:t>
            </a:r>
            <a:r>
              <a:rPr lang="kk-KZ" dirty="0"/>
              <a:t>деген пікір бар</a:t>
            </a:r>
            <a:r>
              <a:rPr lang="kk-KZ" dirty="0" smtClean="0"/>
              <a:t>.</a:t>
            </a:r>
          </a:p>
          <a:p>
            <a:r>
              <a:rPr lang="kk-KZ" dirty="0" smtClean="0"/>
              <a:t> </a:t>
            </a:r>
            <a:r>
              <a:rPr lang="kk-KZ" dirty="0"/>
              <a:t>Сондай - ақ  қазақ тілінің екінші тіл ретіндегі грамматикасы </a:t>
            </a:r>
            <a:r>
              <a:rPr lang="kk-KZ" b="1" dirty="0"/>
              <a:t>  академиялық грамматикаға қосымша  </a:t>
            </a:r>
            <a:r>
              <a:rPr lang="kk-KZ" dirty="0"/>
              <a:t>болып табылатын </a:t>
            </a:r>
            <a:r>
              <a:rPr lang="kk-KZ" b="1" dirty="0"/>
              <a:t>әдістеме  сияқты </a:t>
            </a:r>
            <a:r>
              <a:rPr lang="kk-KZ" dirty="0"/>
              <a:t>дейтін де пікірлер бар.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6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075240" cy="5505475"/>
          </a:xfrm>
        </p:spPr>
        <p:txBody>
          <a:bodyPr/>
          <a:lstStyle/>
          <a:p>
            <a:r>
              <a:rPr lang="kk-KZ" b="1" dirty="0"/>
              <a:t>Қазақ тілі  ( екінші тіл ретінде, шет тілі ретінде) практикалық  грамматикасы</a:t>
            </a:r>
            <a:r>
              <a:rPr lang="kk-KZ" dirty="0"/>
              <a:t> көп жағдайда, шындығында </a:t>
            </a:r>
            <a:r>
              <a:rPr lang="kk-KZ" b="1" dirty="0"/>
              <a:t> </a:t>
            </a:r>
            <a:r>
              <a:rPr lang="kk-KZ" b="1" dirty="0" smtClean="0"/>
              <a:t>қазақ тілді аудиторияға  </a:t>
            </a:r>
            <a:r>
              <a:rPr lang="kk-KZ" dirty="0"/>
              <a:t>арналған грамматика ұстанымдарын </a:t>
            </a:r>
            <a:r>
              <a:rPr lang="kk-KZ" b="1" dirty="0"/>
              <a:t>қайталай отырып</a:t>
            </a:r>
            <a:r>
              <a:rPr lang="kk-KZ" dirty="0"/>
              <a:t>, </a:t>
            </a:r>
            <a:endParaRPr lang="kk-KZ" dirty="0" smtClean="0"/>
          </a:p>
          <a:p>
            <a:pPr marL="0" indent="0">
              <a:buNone/>
            </a:pPr>
            <a:r>
              <a:rPr lang="kk-KZ" dirty="0"/>
              <a:t> </a:t>
            </a:r>
            <a:r>
              <a:rPr lang="kk-KZ" dirty="0" smtClean="0"/>
              <a:t> </a:t>
            </a:r>
            <a:r>
              <a:rPr lang="kk-KZ" b="1" dirty="0"/>
              <a:t>көптеген кезеңдерден өтті, </a:t>
            </a:r>
            <a:endParaRPr lang="kk-KZ" b="1" dirty="0" smtClean="0"/>
          </a:p>
          <a:p>
            <a:pPr marL="0" indent="0">
              <a:buNone/>
            </a:pPr>
            <a:r>
              <a:rPr lang="kk-KZ" dirty="0"/>
              <a:t> </a:t>
            </a:r>
            <a:r>
              <a:rPr lang="kk-KZ" b="1" dirty="0" smtClean="0"/>
              <a:t>қазір  </a:t>
            </a:r>
            <a:r>
              <a:rPr lang="kk-KZ" b="1" dirty="0"/>
              <a:t>лингвистикалық ғылымның  өз бетінше саласы ретінде дамуда.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8641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147248" cy="5649491"/>
          </a:xfrm>
        </p:spPr>
        <p:txBody>
          <a:bodyPr>
            <a:normAutofit/>
          </a:bodyPr>
          <a:lstStyle/>
          <a:p>
            <a:r>
              <a:rPr lang="kk-KZ" b="1" dirty="0"/>
              <a:t>Қазақ тілі практикалық грамматикасы қазақ академиялық грамматикасымен тығыз байланысты</a:t>
            </a:r>
            <a:r>
              <a:rPr lang="kk-KZ" b="1" dirty="0" smtClean="0"/>
              <a:t>,</a:t>
            </a:r>
          </a:p>
          <a:p>
            <a:r>
              <a:rPr lang="kk-KZ" dirty="0" smtClean="0"/>
              <a:t> </a:t>
            </a:r>
            <a:r>
              <a:rPr lang="kk-KZ" dirty="0"/>
              <a:t>себебі оның жетістігін, нәтижелерін пайдаланады, </a:t>
            </a:r>
            <a:endParaRPr lang="kk-KZ" dirty="0" smtClean="0"/>
          </a:p>
          <a:p>
            <a:r>
              <a:rPr lang="kk-KZ" dirty="0" smtClean="0"/>
              <a:t>оған </a:t>
            </a:r>
            <a:r>
              <a:rPr lang="kk-KZ" dirty="0"/>
              <a:t>сүйенеді</a:t>
            </a:r>
            <a:r>
              <a:rPr lang="kk-KZ" dirty="0" smtClean="0"/>
              <a:t>,</a:t>
            </a:r>
          </a:p>
          <a:p>
            <a:r>
              <a:rPr lang="kk-KZ" dirty="0" smtClean="0"/>
              <a:t> </a:t>
            </a:r>
            <a:r>
              <a:rPr lang="kk-KZ" dirty="0"/>
              <a:t>сондай </a:t>
            </a:r>
            <a:r>
              <a:rPr lang="kk-KZ" dirty="0" smtClean="0"/>
              <a:t> - ақ </a:t>
            </a:r>
            <a:r>
              <a:rPr lang="kk-KZ" dirty="0"/>
              <a:t>өз зерттеулерінде , оқыту практикасында жаңа идеялар қолданады</a:t>
            </a:r>
            <a:r>
              <a:rPr lang="kk-KZ" dirty="0" smtClean="0"/>
              <a:t>.</a:t>
            </a:r>
          </a:p>
          <a:p>
            <a:r>
              <a:rPr lang="kk-KZ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28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19256" cy="5289451"/>
          </a:xfrm>
        </p:spPr>
        <p:txBody>
          <a:bodyPr/>
          <a:lstStyle/>
          <a:p>
            <a:r>
              <a:rPr lang="kk-KZ" b="1" dirty="0"/>
              <a:t>Екі грамматика арасында айтарлықтай айырмашылық бар:</a:t>
            </a:r>
            <a:r>
              <a:rPr lang="kk-KZ" dirty="0"/>
              <a:t> </a:t>
            </a:r>
          </a:p>
          <a:p>
            <a:r>
              <a:rPr lang="kk-KZ" dirty="0"/>
              <a:t>академиялық грамматиканы лингвисттер  және болашақ лингвисттер оқиды. </a:t>
            </a:r>
            <a:endParaRPr lang="kk-KZ" dirty="0" smtClean="0"/>
          </a:p>
          <a:p>
            <a:r>
              <a:rPr lang="kk-KZ" dirty="0" smtClean="0"/>
              <a:t>  </a:t>
            </a:r>
            <a:r>
              <a:rPr lang="kk-KZ" dirty="0">
                <a:solidFill>
                  <a:srgbClr val="002060"/>
                </a:solidFill>
              </a:rPr>
              <a:t>Бұл грамматикада </a:t>
            </a:r>
            <a:r>
              <a:rPr lang="kk-KZ" b="1" dirty="0">
                <a:solidFill>
                  <a:srgbClr val="002060"/>
                </a:solidFill>
              </a:rPr>
              <a:t>тіл – ғылыми зерттеу </a:t>
            </a:r>
            <a:r>
              <a:rPr lang="kk-KZ" dirty="0">
                <a:solidFill>
                  <a:srgbClr val="002060"/>
                </a:solidFill>
              </a:rPr>
              <a:t>объектісі.  </a:t>
            </a:r>
            <a:endParaRPr lang="kk-KZ" dirty="0" smtClean="0">
              <a:solidFill>
                <a:srgbClr val="002060"/>
              </a:solidFill>
            </a:endParaRPr>
          </a:p>
          <a:p>
            <a:r>
              <a:rPr lang="kk-KZ" b="1" dirty="0" smtClean="0">
                <a:solidFill>
                  <a:srgbClr val="C00000"/>
                </a:solidFill>
              </a:rPr>
              <a:t>Осындай </a:t>
            </a:r>
            <a:r>
              <a:rPr lang="kk-KZ" b="1" dirty="0">
                <a:solidFill>
                  <a:srgbClr val="C00000"/>
                </a:solidFill>
              </a:rPr>
              <a:t>грамматикамен тілді үйрету – қиын.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9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91264" cy="5577483"/>
          </a:xfrm>
        </p:spPr>
        <p:txBody>
          <a:bodyPr>
            <a:normAutofit fontScale="92500" lnSpcReduction="10000"/>
          </a:bodyPr>
          <a:lstStyle/>
          <a:p>
            <a:r>
              <a:rPr lang="kk-KZ" dirty="0"/>
              <a:t>Ал қазақ тілінің практикалық грамматикасы </a:t>
            </a:r>
            <a:r>
              <a:rPr lang="kk-KZ" dirty="0">
                <a:solidFill>
                  <a:srgbClr val="C00000"/>
                </a:solidFill>
              </a:rPr>
              <a:t>практикамен тығыз байланысты, </a:t>
            </a:r>
            <a:r>
              <a:rPr lang="kk-KZ" b="1" dirty="0">
                <a:solidFill>
                  <a:srgbClr val="C00000"/>
                </a:solidFill>
              </a:rPr>
              <a:t>тілді меңгертуге бағытталған.  </a:t>
            </a:r>
            <a:endParaRPr lang="kk-KZ" b="1" dirty="0" smtClean="0">
              <a:solidFill>
                <a:srgbClr val="C00000"/>
              </a:solidFill>
            </a:endParaRPr>
          </a:p>
          <a:p>
            <a:r>
              <a:rPr lang="kk-KZ" b="1" dirty="0" smtClean="0"/>
              <a:t>Оның </a:t>
            </a:r>
            <a:r>
              <a:rPr lang="kk-KZ" b="1" dirty="0"/>
              <a:t>мақсаты – </a:t>
            </a:r>
            <a:r>
              <a:rPr lang="kk-KZ" dirty="0"/>
              <a:t>тіл және оның бірліктерінің  </a:t>
            </a:r>
            <a:r>
              <a:rPr lang="kk-KZ" b="1" dirty="0"/>
              <a:t>сөйлеудегі қызметін </a:t>
            </a:r>
            <a:r>
              <a:rPr lang="kk-KZ" dirty="0"/>
              <a:t>көрсету. </a:t>
            </a:r>
            <a:endParaRPr lang="kk-KZ" dirty="0" smtClean="0"/>
          </a:p>
          <a:p>
            <a:r>
              <a:rPr lang="kk-KZ" dirty="0" smtClean="0"/>
              <a:t>Қазақ </a:t>
            </a:r>
            <a:r>
              <a:rPr lang="kk-KZ" dirty="0"/>
              <a:t>тілінің практикалық </a:t>
            </a:r>
            <a:r>
              <a:rPr lang="kk-KZ" dirty="0" smtClean="0"/>
              <a:t>грамматикасы оқытушы қолына  </a:t>
            </a:r>
          </a:p>
          <a:p>
            <a:r>
              <a:rPr lang="kk-KZ" b="1" dirty="0" smtClean="0"/>
              <a:t>шетелдікті  </a:t>
            </a:r>
            <a:r>
              <a:rPr lang="kk-KZ" b="1" dirty="0"/>
              <a:t>қазақ тілін </a:t>
            </a:r>
            <a:r>
              <a:rPr lang="kk-KZ" b="1" dirty="0" smtClean="0"/>
              <a:t>меңгертуге арналған материалды,</a:t>
            </a:r>
          </a:p>
          <a:p>
            <a:r>
              <a:rPr lang="kk-KZ" b="1" dirty="0" smtClean="0"/>
              <a:t> </a:t>
            </a:r>
            <a:r>
              <a:rPr lang="kk-KZ" b="1" dirty="0"/>
              <a:t>қазақша сөйлеуге  мүмкіндік беретін  </a:t>
            </a:r>
            <a:r>
              <a:rPr lang="kk-KZ" b="1" dirty="0" smtClean="0"/>
              <a:t>мәліметтерді,</a:t>
            </a:r>
          </a:p>
          <a:p>
            <a:r>
              <a:rPr lang="kk-KZ" b="1" dirty="0" smtClean="0"/>
              <a:t> </a:t>
            </a:r>
            <a:r>
              <a:rPr lang="kk-KZ" b="1" dirty="0"/>
              <a:t>сипаттау, баяндаудан басталады.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465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91264" cy="5361459"/>
          </a:xfrm>
        </p:spPr>
        <p:txBody>
          <a:bodyPr/>
          <a:lstStyle/>
          <a:p>
            <a:r>
              <a:rPr lang="kk-KZ" dirty="0"/>
              <a:t>Бұл грамматиканың мақсаты – </a:t>
            </a:r>
            <a:r>
              <a:rPr lang="kk-KZ" b="1" dirty="0"/>
              <a:t>тілді қолданыс объектісі ретінде сипаттау, </a:t>
            </a:r>
            <a:endParaRPr lang="kk-KZ" b="1" dirty="0" smtClean="0"/>
          </a:p>
          <a:p>
            <a:r>
              <a:rPr lang="kk-KZ" dirty="0" smtClean="0"/>
              <a:t>қазақ </a:t>
            </a:r>
            <a:r>
              <a:rPr lang="kk-KZ" dirty="0"/>
              <a:t>тілін үйреніп, оны пайдаланғысы  келетіндер үшін сипаттау</a:t>
            </a:r>
            <a:r>
              <a:rPr lang="kk-KZ" dirty="0" smtClean="0"/>
              <a:t>.</a:t>
            </a:r>
          </a:p>
          <a:p>
            <a:r>
              <a:rPr lang="kk-KZ" dirty="0" smtClean="0"/>
              <a:t> </a:t>
            </a:r>
            <a:r>
              <a:rPr lang="kk-KZ" b="1" dirty="0"/>
              <a:t>Бұл грамматика коммуникативтік  талаптарға қажет  тілді меңгеру материалдарынан тұрады.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4821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255</TotalTime>
  <Words>921</Words>
  <Application>Microsoft Office PowerPoint</Application>
  <PresentationFormat>On-screen Show (4:3)</PresentationFormat>
  <Paragraphs>97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Zeinekhan Kuzekova</dc:creator>
  <cp:lastModifiedBy>user</cp:lastModifiedBy>
  <cp:revision>24</cp:revision>
  <dcterms:created xsi:type="dcterms:W3CDTF">2018-04-25T06:25:05Z</dcterms:created>
  <dcterms:modified xsi:type="dcterms:W3CDTF">2018-04-26T11:18:01Z</dcterms:modified>
</cp:coreProperties>
</file>